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</p:sldIdLst>
  <p:sldSz cx="9144000" cy="5143500" type="screen16x9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8FB"/>
          </a:solidFill>
        </a:fill>
      </a:tcStyle>
    </a:wholeTbl>
    <a:band2H>
      <a:tcTxStyle/>
      <a:tcStyle>
        <a:tcBdr/>
        <a:fill>
          <a:solidFill>
            <a:srgbClr val="E8EDFD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5DBDE"/>
          </a:solidFill>
        </a:fill>
      </a:tcStyle>
    </a:wholeTbl>
    <a:band2H>
      <a:tcTxStyle/>
      <a:tcStyle>
        <a:tcBdr/>
        <a:fill>
          <a:solidFill>
            <a:srgbClr val="EBEEE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8FFCD"/>
          </a:solidFill>
        </a:fill>
      </a:tcStyle>
    </a:wholeTbl>
    <a:band2H>
      <a:tcTxStyle/>
      <a:tcStyle>
        <a:tcBdr/>
        <a:fill>
          <a:solidFill>
            <a:srgbClr val="FCFF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9361" autoAdjust="0"/>
  </p:normalViewPr>
  <p:slideViewPr>
    <p:cSldViewPr snapToGrid="0">
      <p:cViewPr varScale="1">
        <p:scale>
          <a:sx n="92" d="100"/>
          <a:sy n="92" d="100"/>
        </p:scale>
        <p:origin x="1186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6" name="Shape 116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400">
        <a:latin typeface="+mn-lt"/>
        <a:ea typeface="+mn-ea"/>
        <a:cs typeface="+mn-cs"/>
        <a:sym typeface="Arial"/>
      </a:defRPr>
    </a:lvl1pPr>
    <a:lvl2pPr indent="228600" latinLnBrk="0">
      <a:defRPr sz="1400">
        <a:latin typeface="+mn-lt"/>
        <a:ea typeface="+mn-ea"/>
        <a:cs typeface="+mn-cs"/>
        <a:sym typeface="Arial"/>
      </a:defRPr>
    </a:lvl2pPr>
    <a:lvl3pPr indent="457200" latinLnBrk="0">
      <a:defRPr sz="1400">
        <a:latin typeface="+mn-lt"/>
        <a:ea typeface="+mn-ea"/>
        <a:cs typeface="+mn-cs"/>
        <a:sym typeface="Arial"/>
      </a:defRPr>
    </a:lvl3pPr>
    <a:lvl4pPr indent="685800" latinLnBrk="0">
      <a:defRPr sz="1400">
        <a:latin typeface="+mn-lt"/>
        <a:ea typeface="+mn-ea"/>
        <a:cs typeface="+mn-cs"/>
        <a:sym typeface="Arial"/>
      </a:defRPr>
    </a:lvl4pPr>
    <a:lvl5pPr indent="914400" latinLnBrk="0">
      <a:defRPr sz="1400">
        <a:latin typeface="+mn-lt"/>
        <a:ea typeface="+mn-ea"/>
        <a:cs typeface="+mn-cs"/>
        <a:sym typeface="Arial"/>
      </a:defRPr>
    </a:lvl5pPr>
    <a:lvl6pPr indent="1143000" latinLnBrk="0">
      <a:defRPr sz="1400">
        <a:latin typeface="+mn-lt"/>
        <a:ea typeface="+mn-ea"/>
        <a:cs typeface="+mn-cs"/>
        <a:sym typeface="Arial"/>
      </a:defRPr>
    </a:lvl6pPr>
    <a:lvl7pPr indent="1371600" latinLnBrk="0">
      <a:defRPr sz="1400">
        <a:latin typeface="+mn-lt"/>
        <a:ea typeface="+mn-ea"/>
        <a:cs typeface="+mn-cs"/>
        <a:sym typeface="Arial"/>
      </a:defRPr>
    </a:lvl7pPr>
    <a:lvl8pPr indent="1600200" latinLnBrk="0">
      <a:defRPr sz="1400">
        <a:latin typeface="+mn-lt"/>
        <a:ea typeface="+mn-ea"/>
        <a:cs typeface="+mn-cs"/>
        <a:sym typeface="Arial"/>
      </a:defRPr>
    </a:lvl8pPr>
    <a:lvl9pPr indent="1828800" latinLnBrk="0">
      <a:defRPr sz="1400">
        <a:latin typeface="+mn-lt"/>
        <a:ea typeface="+mn-ea"/>
        <a:cs typeface="+mn-cs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7" name="Shape 13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27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sk-SK" sz="2700" dirty="0" smtClean="0">
                <a:latin typeface="+mn-lt"/>
                <a:ea typeface="+mn-ea"/>
                <a:cs typeface="+mn-cs"/>
                <a:sym typeface="Times New Roman"/>
              </a:rPr>
              <a:t>Z informačných kanálov počujeme veľa o záťaži žen</a:t>
            </a:r>
            <a:r>
              <a:rPr lang="en-US" sz="2700" dirty="0" smtClean="0">
                <a:latin typeface="+mn-lt"/>
                <a:ea typeface="+mn-ea"/>
                <a:cs typeface="+mn-cs"/>
                <a:sym typeface="Times New Roman"/>
              </a:rPr>
              <a:t>y</a:t>
            </a:r>
            <a:r>
              <a:rPr lang="sk-SK" sz="2700" dirty="0" smtClean="0">
                <a:latin typeface="+mn-lt"/>
                <a:ea typeface="+mn-ea"/>
                <a:cs typeface="+mn-cs"/>
                <a:sym typeface="Times New Roman"/>
              </a:rPr>
              <a:t>: musí byť ekonomickou manželkou, pozornou matkou, budovať kariéru a starať sa o svoju krásu. </a:t>
            </a:r>
            <a:endParaRPr lang="en-US" sz="2700" dirty="0" smtClean="0">
              <a:latin typeface="+mn-lt"/>
              <a:ea typeface="+mn-ea"/>
              <a:cs typeface="+mn-cs"/>
              <a:sym typeface="Times New Roman"/>
            </a:endParaRPr>
          </a:p>
          <a:p>
            <a:pPr>
              <a:defRPr sz="27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lang="en-US" sz="2700" dirty="0" smtClean="0">
              <a:latin typeface="+mn-lt"/>
              <a:ea typeface="+mn-ea"/>
              <a:cs typeface="+mn-cs"/>
              <a:sym typeface="Times New Roman"/>
            </a:endParaRPr>
          </a:p>
          <a:p>
            <a:pPr>
              <a:defRPr sz="27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sk-SK" sz="2700" dirty="0" smtClean="0">
                <a:latin typeface="+mn-lt"/>
                <a:ea typeface="+mn-ea"/>
                <a:cs typeface="+mn-cs"/>
                <a:sym typeface="Times New Roman"/>
              </a:rPr>
              <a:t>Málokto však chápe, aká zodpovednosť je na mužovi. Zdá sa, že v jeho živote je všetko jednoduché. </a:t>
            </a:r>
            <a:endParaRPr lang="en-US" sz="2700" dirty="0" smtClean="0">
              <a:latin typeface="+mn-lt"/>
              <a:ea typeface="+mn-ea"/>
              <a:cs typeface="+mn-cs"/>
              <a:sym typeface="Times New Roman"/>
            </a:endParaRPr>
          </a:p>
          <a:p>
            <a:pPr>
              <a:defRPr sz="27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sk-SK" sz="2700" dirty="0" smtClean="0">
                <a:latin typeface="+mn-lt"/>
                <a:ea typeface="+mn-ea"/>
                <a:cs typeface="+mn-cs"/>
                <a:sym typeface="Times New Roman"/>
              </a:rPr>
              <a:t>Ale nie je to tak: pravidelný stres a prepracovanie, vysoké očakávania od blízkych ... </a:t>
            </a:r>
            <a:endParaRPr lang="en-US" sz="2700" dirty="0" smtClean="0">
              <a:latin typeface="+mn-lt"/>
              <a:ea typeface="+mn-ea"/>
              <a:cs typeface="+mn-cs"/>
              <a:sym typeface="Times New Roman"/>
            </a:endParaRPr>
          </a:p>
          <a:p>
            <a:pPr>
              <a:defRPr sz="27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sk-SK" sz="2700" dirty="0" smtClean="0">
                <a:latin typeface="+mn-lt"/>
                <a:ea typeface="+mn-ea"/>
                <a:cs typeface="+mn-cs"/>
                <a:sym typeface="Times New Roman"/>
              </a:rPr>
              <a:t>Takmer každý čelí takémuto tlaku. A často, keď nedokáže vydržať stres, stráca sám seba ako človek a ako muž.</a:t>
            </a: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Shape 26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68" name="Shape 26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27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87" name="Shape 28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27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sk-SK" sz="2700" dirty="0" smtClean="0">
                <a:latin typeface="+mn-lt"/>
                <a:ea typeface="+mn-ea"/>
                <a:cs typeface="+mn-cs"/>
                <a:sym typeface="Times New Roman"/>
              </a:rPr>
              <a:t>Z informačných kanálov počujeme veľa o záťaži ženy: musí byť ekonomickou manželkou, pozornou matkou, budovať kariéru a starať sa o svoju krásu. </a:t>
            </a:r>
          </a:p>
          <a:p>
            <a:pPr>
              <a:defRPr sz="27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lang="sk-SK" sz="2700" dirty="0" smtClean="0">
              <a:latin typeface="+mn-lt"/>
              <a:ea typeface="+mn-ea"/>
              <a:cs typeface="+mn-cs"/>
              <a:sym typeface="Times New Roman"/>
            </a:endParaRPr>
          </a:p>
          <a:p>
            <a:pPr>
              <a:defRPr sz="27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sk-SK" sz="2700" dirty="0" smtClean="0">
                <a:latin typeface="+mn-lt"/>
                <a:ea typeface="+mn-ea"/>
                <a:cs typeface="+mn-cs"/>
                <a:sym typeface="Times New Roman"/>
              </a:rPr>
              <a:t>Málokto však chápe, aká zodpovednosť je na mužovi. Zdá sa, že v jeho živote je všetko jednoduché. </a:t>
            </a:r>
          </a:p>
          <a:p>
            <a:pPr>
              <a:defRPr sz="27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sk-SK" sz="2700" dirty="0" smtClean="0">
                <a:latin typeface="+mn-lt"/>
                <a:ea typeface="+mn-ea"/>
                <a:cs typeface="+mn-cs"/>
                <a:sym typeface="Times New Roman"/>
              </a:rPr>
              <a:t>Ale nie je to tak: pravidelný stres a prepracovanie, vysoké očakávania od blízkych ... </a:t>
            </a:r>
          </a:p>
          <a:p>
            <a:pPr>
              <a:defRPr sz="27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sk-SK" sz="2700" dirty="0" smtClean="0">
                <a:latin typeface="+mn-lt"/>
                <a:ea typeface="+mn-ea"/>
                <a:cs typeface="+mn-cs"/>
                <a:sym typeface="Times New Roman"/>
              </a:rPr>
              <a:t>Takmer každý čelí takémuto tlaku. A často, keď nedokáže vydržať stres, stráca sám seba ako človek a ako muž.</a:t>
            </a:r>
            <a:endParaRPr lang="sk-SK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Shape 295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96" name="Shape 29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27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sk-SK" sz="2700" dirty="0" smtClean="0">
                <a:latin typeface="+mn-lt"/>
                <a:ea typeface="+mn-ea"/>
                <a:cs typeface="+mn-cs"/>
                <a:sym typeface="Times New Roman"/>
              </a:rPr>
              <a:t>Z informačných kanálov počujeme veľa o záťaži ženy: musí byť ekonomickou manželkou, pozornou matkou, budovať kariéru a starať sa o svoju krásu. </a:t>
            </a:r>
          </a:p>
          <a:p>
            <a:pPr>
              <a:defRPr sz="27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lang="sk-SK" sz="2700" dirty="0" smtClean="0">
              <a:latin typeface="+mn-lt"/>
              <a:ea typeface="+mn-ea"/>
              <a:cs typeface="+mn-cs"/>
              <a:sym typeface="Times New Roman"/>
            </a:endParaRPr>
          </a:p>
          <a:p>
            <a:pPr>
              <a:defRPr sz="27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sk-SK" sz="2700" dirty="0" smtClean="0">
                <a:latin typeface="+mn-lt"/>
                <a:ea typeface="+mn-ea"/>
                <a:cs typeface="+mn-cs"/>
                <a:sym typeface="Times New Roman"/>
              </a:rPr>
              <a:t>Málokto však chápe, aká zodpovednosť je na mužovi. Zdá sa, že v jeho živote je všetko jednoduché. </a:t>
            </a:r>
          </a:p>
          <a:p>
            <a:pPr>
              <a:defRPr sz="27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sk-SK" sz="2700" dirty="0" smtClean="0">
                <a:latin typeface="+mn-lt"/>
                <a:ea typeface="+mn-ea"/>
                <a:cs typeface="+mn-cs"/>
                <a:sym typeface="Times New Roman"/>
              </a:rPr>
              <a:t>Ale nie je to tak: pravidelný stres a prepracovanie, vysoké očakávania od blízkych ... </a:t>
            </a:r>
          </a:p>
          <a:p>
            <a:pPr>
              <a:defRPr sz="27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sk-SK" sz="2700" dirty="0" smtClean="0">
                <a:latin typeface="+mn-lt"/>
                <a:ea typeface="+mn-ea"/>
                <a:cs typeface="+mn-cs"/>
                <a:sym typeface="Times New Roman"/>
              </a:rPr>
              <a:t>Takmer každý čelí takémuto tlaku. A často, keď nedokáže vydržať stres, stráca sám seba ako človek a ako muž.</a:t>
            </a:r>
            <a:endParaRPr lang="sk-SK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Shape 303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04" name="Shape 30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27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sk-SK" sz="2700" dirty="0" smtClean="0">
                <a:latin typeface="+mn-lt"/>
                <a:ea typeface="+mn-ea"/>
                <a:cs typeface="+mn-cs"/>
                <a:sym typeface="Times New Roman"/>
              </a:rPr>
              <a:t>Z informačných kanálov počujeme veľa o záťaži ženy: musí byť ekonomickou manželkou, pozornou matkou, budovať kariéru a starať sa o svoju krásu. </a:t>
            </a:r>
          </a:p>
          <a:p>
            <a:pPr>
              <a:defRPr sz="27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lang="sk-SK" sz="2700" dirty="0" smtClean="0">
              <a:latin typeface="+mn-lt"/>
              <a:ea typeface="+mn-ea"/>
              <a:cs typeface="+mn-cs"/>
              <a:sym typeface="Times New Roman"/>
            </a:endParaRPr>
          </a:p>
          <a:p>
            <a:pPr>
              <a:defRPr sz="27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sk-SK" sz="2700" dirty="0" smtClean="0">
                <a:latin typeface="+mn-lt"/>
                <a:ea typeface="+mn-ea"/>
                <a:cs typeface="+mn-cs"/>
                <a:sym typeface="Times New Roman"/>
              </a:rPr>
              <a:t>Málokto však chápe, aká zodpovednosť je na mužovi. Zdá sa, že v jeho živote je všetko jednoduché. </a:t>
            </a:r>
          </a:p>
          <a:p>
            <a:pPr>
              <a:defRPr sz="27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sk-SK" sz="2700" dirty="0" smtClean="0">
                <a:latin typeface="+mn-lt"/>
                <a:ea typeface="+mn-ea"/>
                <a:cs typeface="+mn-cs"/>
                <a:sym typeface="Times New Roman"/>
              </a:rPr>
              <a:t>Ale nie je to tak: pravidelný stres a prepracovanie, vysoké očakávania od blízkych ... </a:t>
            </a:r>
          </a:p>
          <a:p>
            <a:pPr>
              <a:defRPr sz="27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sk-SK" sz="2700" dirty="0" smtClean="0">
                <a:latin typeface="+mn-lt"/>
                <a:ea typeface="+mn-ea"/>
                <a:cs typeface="+mn-cs"/>
                <a:sym typeface="Times New Roman"/>
              </a:rPr>
              <a:t>Takmer každý čelí takémuto tlaku. A často, keď nedokáže vydržať stres, stráca sám seba ako človek a ako muž.</a:t>
            </a:r>
            <a:endParaRPr lang="sk-SK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Shape 32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22" name="Shape 32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27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sk-SK" sz="2700" dirty="0" smtClean="0">
                <a:latin typeface="+mn-lt"/>
                <a:ea typeface="+mn-ea"/>
                <a:cs typeface="+mn-cs"/>
                <a:sym typeface="Times New Roman"/>
              </a:rPr>
              <a:t>Z informačných kanálov počujeme veľa o záťaži ženy: musí byť ekonomickou manželkou, pozornou matkou, budovať kariéru a starať sa o svoju krásu. </a:t>
            </a:r>
          </a:p>
          <a:p>
            <a:pPr>
              <a:defRPr sz="27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lang="sk-SK" sz="2700" dirty="0" smtClean="0">
              <a:latin typeface="+mn-lt"/>
              <a:ea typeface="+mn-ea"/>
              <a:cs typeface="+mn-cs"/>
              <a:sym typeface="Times New Roman"/>
            </a:endParaRPr>
          </a:p>
          <a:p>
            <a:pPr>
              <a:defRPr sz="27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sk-SK" sz="2700" dirty="0" smtClean="0">
                <a:latin typeface="+mn-lt"/>
                <a:ea typeface="+mn-ea"/>
                <a:cs typeface="+mn-cs"/>
                <a:sym typeface="Times New Roman"/>
              </a:rPr>
              <a:t>Málokto však chápe, aká zodpovednosť je na mužovi. Zdá sa, že v jeho živote je všetko jednoduché. </a:t>
            </a:r>
          </a:p>
          <a:p>
            <a:pPr>
              <a:defRPr sz="27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sk-SK" sz="2700" dirty="0" smtClean="0">
                <a:latin typeface="+mn-lt"/>
                <a:ea typeface="+mn-ea"/>
                <a:cs typeface="+mn-cs"/>
                <a:sym typeface="Times New Roman"/>
              </a:rPr>
              <a:t>Ale nie je to tak: pravidelný stres a prepracovanie, vysoké očakávania od blízkych ... </a:t>
            </a:r>
          </a:p>
          <a:p>
            <a:pPr>
              <a:defRPr sz="27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sk-SK" sz="2700" dirty="0" smtClean="0">
                <a:latin typeface="+mn-lt"/>
                <a:ea typeface="+mn-ea"/>
                <a:cs typeface="+mn-cs"/>
                <a:sym typeface="Times New Roman"/>
              </a:rPr>
              <a:t>Takmer každý čelí takémuto tlaku. A často, keď nedokáže vydržať stres, stráca sám seba ako človek a ako muž.</a:t>
            </a:r>
            <a:endParaRPr lang="sk-SK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29" name="Shape 32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27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sk-SK" sz="2700" dirty="0" smtClean="0">
                <a:latin typeface="+mn-lt"/>
                <a:ea typeface="+mn-ea"/>
                <a:cs typeface="+mn-cs"/>
                <a:sym typeface="Times New Roman"/>
              </a:rPr>
              <a:t>Z informačných kanálov počujeme veľa o záťaži ženy: musí byť ekonomickou manželkou, pozornou matkou, budovať kariéru a starať sa o svoju krásu. </a:t>
            </a:r>
          </a:p>
          <a:p>
            <a:pPr>
              <a:defRPr sz="27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lang="sk-SK" sz="2700" dirty="0" smtClean="0">
              <a:latin typeface="+mn-lt"/>
              <a:ea typeface="+mn-ea"/>
              <a:cs typeface="+mn-cs"/>
              <a:sym typeface="Times New Roman"/>
            </a:endParaRPr>
          </a:p>
          <a:p>
            <a:pPr>
              <a:defRPr sz="27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sk-SK" sz="2700" dirty="0" smtClean="0">
                <a:latin typeface="+mn-lt"/>
                <a:ea typeface="+mn-ea"/>
                <a:cs typeface="+mn-cs"/>
                <a:sym typeface="Times New Roman"/>
              </a:rPr>
              <a:t>Málokto však chápe, aká zodpovednosť je na mužovi. Zdá sa, že v jeho živote je všetko jednoduché. </a:t>
            </a:r>
          </a:p>
          <a:p>
            <a:pPr>
              <a:defRPr sz="27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sk-SK" sz="2700" dirty="0" smtClean="0">
                <a:latin typeface="+mn-lt"/>
                <a:ea typeface="+mn-ea"/>
                <a:cs typeface="+mn-cs"/>
                <a:sym typeface="Times New Roman"/>
              </a:rPr>
              <a:t>Ale nie je to tak: pravidelný stres a prepracovanie, vysoké očakávania od blízkych ... </a:t>
            </a:r>
          </a:p>
          <a:p>
            <a:pPr>
              <a:defRPr sz="27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sk-SK" sz="2700" dirty="0" smtClean="0">
                <a:latin typeface="+mn-lt"/>
                <a:ea typeface="+mn-ea"/>
                <a:cs typeface="+mn-cs"/>
                <a:sym typeface="Times New Roman"/>
              </a:rPr>
              <a:t>Takmer každý čelí takémuto tlaku. A často, keď nedokáže vydržať stres, stráca sám seba ako človek a ako muž.</a:t>
            </a:r>
            <a:endParaRPr lang="sk-SK" dirty="0" smtClean="0"/>
          </a:p>
          <a:p>
            <a:pPr>
              <a:defRPr sz="27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Shape 348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49" name="Shape 34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27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sk-SK" sz="2700" dirty="0" smtClean="0">
                <a:latin typeface="+mn-lt"/>
                <a:ea typeface="+mn-ea"/>
                <a:cs typeface="+mn-cs"/>
                <a:sym typeface="Times New Roman"/>
              </a:rPr>
              <a:t>Z informačných kanálov počujeme veľa o záťaži ženy: musí byť ekonomickou manželkou, pozornou matkou, budovať kariéru a starať sa o svoju krásu. </a:t>
            </a:r>
          </a:p>
          <a:p>
            <a:pPr>
              <a:defRPr sz="27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lang="sk-SK" sz="2700" dirty="0" smtClean="0">
              <a:latin typeface="+mn-lt"/>
              <a:ea typeface="+mn-ea"/>
              <a:cs typeface="+mn-cs"/>
              <a:sym typeface="Times New Roman"/>
            </a:endParaRPr>
          </a:p>
          <a:p>
            <a:pPr>
              <a:defRPr sz="27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sk-SK" sz="2700" dirty="0" smtClean="0">
                <a:latin typeface="+mn-lt"/>
                <a:ea typeface="+mn-ea"/>
                <a:cs typeface="+mn-cs"/>
                <a:sym typeface="Times New Roman"/>
              </a:rPr>
              <a:t>Málokto však chápe, aká zodpovednosť je na mužovi. Zdá sa, že v jeho živote je všetko jednoduché. </a:t>
            </a:r>
          </a:p>
          <a:p>
            <a:pPr>
              <a:defRPr sz="27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sk-SK" sz="2700" dirty="0" smtClean="0">
                <a:latin typeface="+mn-lt"/>
                <a:ea typeface="+mn-ea"/>
                <a:cs typeface="+mn-cs"/>
                <a:sym typeface="Times New Roman"/>
              </a:rPr>
              <a:t>Ale nie je to tak: pravidelný stres a prepracovanie, vysoké očakávania od blízkych ... </a:t>
            </a:r>
          </a:p>
          <a:p>
            <a:pPr>
              <a:defRPr sz="27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sk-SK" sz="2700" dirty="0" smtClean="0">
                <a:latin typeface="+mn-lt"/>
                <a:ea typeface="+mn-ea"/>
                <a:cs typeface="+mn-cs"/>
                <a:sym typeface="Times New Roman"/>
              </a:rPr>
              <a:t>Takmer každý čelí takémuto tlaku. A často, keď nedokáže vydržať stres, stráca sám seba ako človek a ako muž.</a:t>
            </a:r>
            <a:endParaRPr lang="sk-SK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64" name="Shape 36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27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sk-SK" sz="2700" dirty="0" smtClean="0">
                <a:latin typeface="+mn-lt"/>
                <a:ea typeface="+mn-ea"/>
                <a:cs typeface="+mn-cs"/>
                <a:sym typeface="Times New Roman"/>
              </a:rPr>
              <a:t>Z informačných kanálov počujeme veľa o záťaži ženy: musí byť ekonomickou manželkou, pozornou matkou, budovať kariéru a starať sa o svoju krásu. </a:t>
            </a:r>
          </a:p>
          <a:p>
            <a:pPr>
              <a:defRPr sz="27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lang="sk-SK" sz="2700" dirty="0" smtClean="0">
              <a:latin typeface="+mn-lt"/>
              <a:ea typeface="+mn-ea"/>
              <a:cs typeface="+mn-cs"/>
              <a:sym typeface="Times New Roman"/>
            </a:endParaRPr>
          </a:p>
          <a:p>
            <a:pPr>
              <a:defRPr sz="27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sk-SK" sz="2700" dirty="0" smtClean="0">
                <a:latin typeface="+mn-lt"/>
                <a:ea typeface="+mn-ea"/>
                <a:cs typeface="+mn-cs"/>
                <a:sym typeface="Times New Roman"/>
              </a:rPr>
              <a:t>Málokto však chápe, aká zodpovednosť je na mužovi. Zdá sa, že v jeho živote je všetko jednoduché. </a:t>
            </a:r>
          </a:p>
          <a:p>
            <a:pPr>
              <a:defRPr sz="27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sk-SK" sz="2700" dirty="0" smtClean="0">
                <a:latin typeface="+mn-lt"/>
                <a:ea typeface="+mn-ea"/>
                <a:cs typeface="+mn-cs"/>
                <a:sym typeface="Times New Roman"/>
              </a:rPr>
              <a:t>Ale nie je to tak: pravidelný stres a prepracovanie, vysoké očakávania od blízkych ... </a:t>
            </a:r>
          </a:p>
          <a:p>
            <a:pPr>
              <a:defRPr sz="27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sk-SK" sz="2700" dirty="0" smtClean="0">
                <a:latin typeface="+mn-lt"/>
                <a:ea typeface="+mn-ea"/>
                <a:cs typeface="+mn-cs"/>
                <a:sym typeface="Times New Roman"/>
              </a:rPr>
              <a:t>Takmer každý čelí takémuto tlaku. A často, keď nedokáže vydržať stres, stráca sám seba ako človek a ako muž.</a:t>
            </a:r>
            <a:endParaRPr lang="sk-SK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Shape 37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78" name="Shape 37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27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sk-SK" sz="2700" dirty="0" smtClean="0">
                <a:latin typeface="+mn-lt"/>
                <a:ea typeface="+mn-ea"/>
                <a:cs typeface="+mn-cs"/>
                <a:sym typeface="Times New Roman"/>
              </a:rPr>
              <a:t>Z informačných kanálov počujeme veľa o záťaži ženy: musí byť ekonomickou manželkou, pozornou matkou, budovať kariéru a starať sa o svoju krásu. </a:t>
            </a:r>
          </a:p>
          <a:p>
            <a:pPr>
              <a:defRPr sz="27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lang="sk-SK" sz="2700" dirty="0" smtClean="0">
              <a:latin typeface="+mn-lt"/>
              <a:ea typeface="+mn-ea"/>
              <a:cs typeface="+mn-cs"/>
              <a:sym typeface="Times New Roman"/>
            </a:endParaRPr>
          </a:p>
          <a:p>
            <a:pPr>
              <a:defRPr sz="27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sk-SK" sz="2700" dirty="0" smtClean="0">
                <a:latin typeface="+mn-lt"/>
                <a:ea typeface="+mn-ea"/>
                <a:cs typeface="+mn-cs"/>
                <a:sym typeface="Times New Roman"/>
              </a:rPr>
              <a:t>Málokto však chápe, aká zodpovednosť je na mužovi. Zdá sa, že v jeho živote je všetko jednoduché. </a:t>
            </a:r>
          </a:p>
          <a:p>
            <a:pPr>
              <a:defRPr sz="27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sk-SK" sz="2700" dirty="0" smtClean="0">
                <a:latin typeface="+mn-lt"/>
                <a:ea typeface="+mn-ea"/>
                <a:cs typeface="+mn-cs"/>
                <a:sym typeface="Times New Roman"/>
              </a:rPr>
              <a:t>Ale nie je to tak: pravidelný stres a prepracovanie, vysoké očakávania od blízkych ... </a:t>
            </a:r>
          </a:p>
          <a:p>
            <a:pPr>
              <a:defRPr sz="27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sk-SK" sz="2700" dirty="0" smtClean="0">
                <a:latin typeface="+mn-lt"/>
                <a:ea typeface="+mn-ea"/>
                <a:cs typeface="+mn-cs"/>
                <a:sym typeface="Times New Roman"/>
              </a:rPr>
              <a:t>Takmer každý čelí takémuto tlaku. A často, keď nedokáže vydržať stres, stráca sám seba ako človek a ako muž.</a:t>
            </a:r>
            <a:endParaRPr lang="sk-SK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0" name="Shape 15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27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sk-SK" sz="2700" dirty="0" smtClean="0">
                <a:latin typeface="+mn-lt"/>
                <a:ea typeface="+mn-ea"/>
                <a:cs typeface="+mn-cs"/>
                <a:sym typeface="Times New Roman"/>
              </a:rPr>
              <a:t>Z informačných kanálov počujeme veľa o záťaži ženy: musí byť ekonomickou manželkou, pozornou matkou, budovať kariéru a starať sa o svoju krásu. </a:t>
            </a:r>
          </a:p>
          <a:p>
            <a:pPr>
              <a:defRPr sz="27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lang="sk-SK" sz="2700" dirty="0" smtClean="0">
              <a:latin typeface="+mn-lt"/>
              <a:ea typeface="+mn-ea"/>
              <a:cs typeface="+mn-cs"/>
              <a:sym typeface="Times New Roman"/>
            </a:endParaRPr>
          </a:p>
          <a:p>
            <a:pPr>
              <a:defRPr sz="27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sk-SK" sz="2700" dirty="0" smtClean="0">
                <a:latin typeface="+mn-lt"/>
                <a:ea typeface="+mn-ea"/>
                <a:cs typeface="+mn-cs"/>
                <a:sym typeface="Times New Roman"/>
              </a:rPr>
              <a:t>Málokto však chápe, aká zodpovednosť je na mužovi. Zdá sa, že v jeho živote je všetko jednoduché. </a:t>
            </a:r>
            <a:endParaRPr lang="en-US" sz="2700" dirty="0" smtClean="0">
              <a:latin typeface="+mn-lt"/>
              <a:ea typeface="+mn-ea"/>
              <a:cs typeface="+mn-cs"/>
              <a:sym typeface="Times New Roman"/>
            </a:endParaRPr>
          </a:p>
          <a:p>
            <a:pPr>
              <a:defRPr sz="27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sk-SK" sz="2700" dirty="0" smtClean="0">
                <a:latin typeface="+mn-lt"/>
                <a:ea typeface="+mn-ea"/>
                <a:cs typeface="+mn-cs"/>
                <a:sym typeface="Times New Roman"/>
              </a:rPr>
              <a:t>Ale nie je to tak: pravidelný stres a prepracovanie, vysoké očakávania od blízkych ... </a:t>
            </a:r>
            <a:endParaRPr lang="en-US" sz="2700" dirty="0" smtClean="0">
              <a:latin typeface="+mn-lt"/>
              <a:ea typeface="+mn-ea"/>
              <a:cs typeface="+mn-cs"/>
              <a:sym typeface="Times New Roman"/>
            </a:endParaRPr>
          </a:p>
          <a:p>
            <a:pPr>
              <a:defRPr sz="27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sk-SK" sz="2700" dirty="0" smtClean="0">
                <a:latin typeface="+mn-lt"/>
                <a:ea typeface="+mn-ea"/>
                <a:cs typeface="+mn-cs"/>
                <a:sym typeface="Times New Roman"/>
              </a:rPr>
              <a:t>Takmer každý čelí takémuto tlaku. A často, keď nedokáže vydržať stres, stráca sám seba ako človek a ako muž.</a:t>
            </a:r>
            <a:endParaRPr lang="sk-SK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9" name="Shape 16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27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sk-SK" sz="2700" dirty="0" smtClean="0">
                <a:latin typeface="+mn-lt"/>
                <a:ea typeface="+mn-ea"/>
                <a:cs typeface="+mn-cs"/>
                <a:sym typeface="Times New Roman"/>
              </a:rPr>
              <a:t>Z informačných kanálov počujeme veľa o záťaži ženy: musí byť ekonomickou manželkou, pozornou matkou, budovať kariéru a starať sa o svoju krásu. </a:t>
            </a:r>
          </a:p>
          <a:p>
            <a:pPr>
              <a:defRPr sz="27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lang="sk-SK" sz="2700" dirty="0" smtClean="0">
              <a:latin typeface="+mn-lt"/>
              <a:ea typeface="+mn-ea"/>
              <a:cs typeface="+mn-cs"/>
              <a:sym typeface="Times New Roman"/>
            </a:endParaRPr>
          </a:p>
          <a:p>
            <a:pPr>
              <a:defRPr sz="27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sk-SK" sz="2700" dirty="0" smtClean="0">
                <a:latin typeface="+mn-lt"/>
                <a:ea typeface="+mn-ea"/>
                <a:cs typeface="+mn-cs"/>
                <a:sym typeface="Times New Roman"/>
              </a:rPr>
              <a:t>Málokto však chápe, aká zodpovednosť je na mužovi. Zdá sa, že v jeho živote je všetko jednoduché. </a:t>
            </a:r>
            <a:endParaRPr lang="en-US" sz="2700" dirty="0" smtClean="0">
              <a:latin typeface="+mn-lt"/>
              <a:ea typeface="+mn-ea"/>
              <a:cs typeface="+mn-cs"/>
              <a:sym typeface="Times New Roman"/>
            </a:endParaRPr>
          </a:p>
          <a:p>
            <a:pPr>
              <a:defRPr sz="27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sk-SK" sz="2700" dirty="0" smtClean="0">
                <a:latin typeface="+mn-lt"/>
                <a:ea typeface="+mn-ea"/>
                <a:cs typeface="+mn-cs"/>
                <a:sym typeface="Times New Roman"/>
              </a:rPr>
              <a:t>Ale nie je to tak: pravidelný stres a prepracovanie, vysoké očakávania od blízkych ... </a:t>
            </a:r>
            <a:endParaRPr lang="en-US" sz="2700" dirty="0" smtClean="0">
              <a:latin typeface="+mn-lt"/>
              <a:ea typeface="+mn-ea"/>
              <a:cs typeface="+mn-cs"/>
              <a:sym typeface="Times New Roman"/>
            </a:endParaRPr>
          </a:p>
          <a:p>
            <a:pPr>
              <a:defRPr sz="27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sk-SK" sz="2700" dirty="0" smtClean="0">
                <a:latin typeface="+mn-lt"/>
                <a:ea typeface="+mn-ea"/>
                <a:cs typeface="+mn-cs"/>
                <a:sym typeface="Times New Roman"/>
              </a:rPr>
              <a:t>Takmer každý čelí takémuto tlaku. A často, keď nedokáže vydržať stres, stráca sám seba ako človek a ako muž.</a:t>
            </a: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8" name="Shape 18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27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sk-SK" sz="2700" dirty="0" smtClean="0">
                <a:latin typeface="+mn-lt"/>
                <a:ea typeface="+mn-ea"/>
                <a:cs typeface="+mn-cs"/>
                <a:sym typeface="Times New Roman"/>
              </a:rPr>
              <a:t>Z informačných kanálov počujeme veľa o záťaži ženy: musí byť ekonomickou manželkou, pozornou matkou, budovať kariéru a starať sa o svoju krásu. </a:t>
            </a:r>
          </a:p>
          <a:p>
            <a:pPr>
              <a:defRPr sz="27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lang="sk-SK" sz="2700" dirty="0" smtClean="0">
              <a:latin typeface="+mn-lt"/>
              <a:ea typeface="+mn-ea"/>
              <a:cs typeface="+mn-cs"/>
              <a:sym typeface="Times New Roman"/>
            </a:endParaRPr>
          </a:p>
          <a:p>
            <a:pPr>
              <a:defRPr sz="27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sk-SK" sz="2700" dirty="0" smtClean="0">
                <a:latin typeface="+mn-lt"/>
                <a:ea typeface="+mn-ea"/>
                <a:cs typeface="+mn-cs"/>
                <a:sym typeface="Times New Roman"/>
              </a:rPr>
              <a:t>Málokto však chápe, aká zodpovednosť je na mužovi. Zdá sa, že v jeho živote je všetko jednoduché. </a:t>
            </a:r>
          </a:p>
          <a:p>
            <a:pPr>
              <a:defRPr sz="27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sk-SK" sz="2700" dirty="0" smtClean="0">
                <a:latin typeface="+mn-lt"/>
                <a:ea typeface="+mn-ea"/>
                <a:cs typeface="+mn-cs"/>
                <a:sym typeface="Times New Roman"/>
              </a:rPr>
              <a:t>Ale nie je to tak: pravidelný stres a prepracovanie, vysoké očakávania od blízkych ... </a:t>
            </a:r>
          </a:p>
          <a:p>
            <a:pPr>
              <a:defRPr sz="27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sk-SK" sz="2700" dirty="0" smtClean="0">
                <a:latin typeface="+mn-lt"/>
                <a:ea typeface="+mn-ea"/>
                <a:cs typeface="+mn-cs"/>
                <a:sym typeface="Times New Roman"/>
              </a:rPr>
              <a:t>Takmer každý čelí takémuto tlaku. A často, keď nedokáže vydržať stres, stráca sám seba ako človek a ako muž.</a:t>
            </a:r>
            <a:endParaRPr lang="sk-SK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hape 203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4" name="Shape 20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27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sk-SK" sz="2700" dirty="0" smtClean="0">
                <a:latin typeface="+mn-lt"/>
                <a:ea typeface="+mn-ea"/>
                <a:cs typeface="+mn-cs"/>
                <a:sym typeface="Times New Roman"/>
              </a:rPr>
              <a:t>Z informačných kanálov počujeme veľa o záťaži ženy: musí byť ekonomickou manželkou, pozornou matkou, budovať kariéru a starať sa o svoju krásu. </a:t>
            </a:r>
          </a:p>
          <a:p>
            <a:pPr>
              <a:defRPr sz="27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lang="sk-SK" sz="2700" dirty="0" smtClean="0">
              <a:latin typeface="+mn-lt"/>
              <a:ea typeface="+mn-ea"/>
              <a:cs typeface="+mn-cs"/>
              <a:sym typeface="Times New Roman"/>
            </a:endParaRPr>
          </a:p>
          <a:p>
            <a:pPr>
              <a:defRPr sz="27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sk-SK" sz="2700" dirty="0" smtClean="0">
                <a:latin typeface="+mn-lt"/>
                <a:ea typeface="+mn-ea"/>
                <a:cs typeface="+mn-cs"/>
                <a:sym typeface="Times New Roman"/>
              </a:rPr>
              <a:t>Málokto však chápe, aká zodpovednosť je na mužovi. Zdá sa, že v jeho živote je všetko jednoduché. </a:t>
            </a:r>
          </a:p>
          <a:p>
            <a:pPr>
              <a:defRPr sz="27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sk-SK" sz="2700" dirty="0" smtClean="0">
                <a:latin typeface="+mn-lt"/>
                <a:ea typeface="+mn-ea"/>
                <a:cs typeface="+mn-cs"/>
                <a:sym typeface="Times New Roman"/>
              </a:rPr>
              <a:t>Ale nie je to tak: pravidelný stres a prepracovanie, vysoké očakávania od blízkych ... </a:t>
            </a:r>
          </a:p>
          <a:p>
            <a:pPr>
              <a:defRPr sz="27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sk-SK" sz="2700" dirty="0" smtClean="0">
                <a:latin typeface="+mn-lt"/>
                <a:ea typeface="+mn-ea"/>
                <a:cs typeface="+mn-cs"/>
                <a:sym typeface="Times New Roman"/>
              </a:rPr>
              <a:t>Takmer každý čelí takémuto tlaku. A často, keď nedokáže vydržať stres, stráca sám seba ako človek a ako muž.</a:t>
            </a:r>
            <a:endParaRPr lang="sk-SK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Shape 213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14" name="Shape 21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27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sk-SK" sz="2700" dirty="0" smtClean="0">
                <a:latin typeface="+mn-lt"/>
                <a:ea typeface="+mn-ea"/>
                <a:cs typeface="+mn-cs"/>
                <a:sym typeface="Times New Roman"/>
              </a:rPr>
              <a:t>Z informačných kanálov počujeme veľa o záťaži ženy: musí byť ekonomickou manželkou, pozornou matkou, budovať kariéru a starať sa o svoju krásu. </a:t>
            </a:r>
          </a:p>
          <a:p>
            <a:pPr>
              <a:defRPr sz="27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lang="sk-SK" sz="2700" dirty="0" smtClean="0">
              <a:latin typeface="+mn-lt"/>
              <a:ea typeface="+mn-ea"/>
              <a:cs typeface="+mn-cs"/>
              <a:sym typeface="Times New Roman"/>
            </a:endParaRPr>
          </a:p>
          <a:p>
            <a:pPr>
              <a:defRPr sz="27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sk-SK" sz="2700" dirty="0" smtClean="0">
                <a:latin typeface="+mn-lt"/>
                <a:ea typeface="+mn-ea"/>
                <a:cs typeface="+mn-cs"/>
                <a:sym typeface="Times New Roman"/>
              </a:rPr>
              <a:t>Málokto však chápe, aká zodpovednosť je na mužovi. Zdá sa, že v jeho živote je všetko jednoduché. </a:t>
            </a:r>
          </a:p>
          <a:p>
            <a:pPr>
              <a:defRPr sz="27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sk-SK" sz="2700" dirty="0" smtClean="0">
                <a:latin typeface="+mn-lt"/>
                <a:ea typeface="+mn-ea"/>
                <a:cs typeface="+mn-cs"/>
                <a:sym typeface="Times New Roman"/>
              </a:rPr>
              <a:t>Ale nie je to tak: pravidelný stres a prepracovanie, vysoké očakávania od blízkych ... </a:t>
            </a:r>
          </a:p>
          <a:p>
            <a:pPr>
              <a:defRPr sz="27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sk-SK" sz="2700" dirty="0" smtClean="0">
                <a:latin typeface="+mn-lt"/>
                <a:ea typeface="+mn-ea"/>
                <a:cs typeface="+mn-cs"/>
                <a:sym typeface="Times New Roman"/>
              </a:rPr>
              <a:t>Takmer každý čelí takémuto tlaku. A často, keď nedokáže vydržať stres, stráca sám seba ako človek a ako muž.</a:t>
            </a: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2" name="Shape 22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27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sk-SK" sz="2700" dirty="0" smtClean="0">
                <a:latin typeface="+mn-lt"/>
                <a:ea typeface="+mn-ea"/>
                <a:cs typeface="+mn-cs"/>
                <a:sym typeface="Times New Roman"/>
              </a:rPr>
              <a:t>Z informačných kanálov počujeme veľa o záťaži ženy: musí byť ekonomickou manželkou, pozornou matkou, budovať kariéru a starať sa o svoju krásu. </a:t>
            </a:r>
          </a:p>
          <a:p>
            <a:pPr>
              <a:defRPr sz="27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lang="sk-SK" sz="2700" dirty="0" smtClean="0">
              <a:latin typeface="+mn-lt"/>
              <a:ea typeface="+mn-ea"/>
              <a:cs typeface="+mn-cs"/>
              <a:sym typeface="Times New Roman"/>
            </a:endParaRPr>
          </a:p>
          <a:p>
            <a:pPr>
              <a:defRPr sz="27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sk-SK" sz="2700" dirty="0" smtClean="0">
                <a:latin typeface="+mn-lt"/>
                <a:ea typeface="+mn-ea"/>
                <a:cs typeface="+mn-cs"/>
                <a:sym typeface="Times New Roman"/>
              </a:rPr>
              <a:t>Málokto však chápe, aká zodpovednosť je na mužovi. Zdá sa, že v jeho živote je všetko jednoduché. </a:t>
            </a:r>
          </a:p>
          <a:p>
            <a:pPr>
              <a:defRPr sz="27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sk-SK" sz="2700" dirty="0" smtClean="0">
                <a:latin typeface="+mn-lt"/>
                <a:ea typeface="+mn-ea"/>
                <a:cs typeface="+mn-cs"/>
                <a:sym typeface="Times New Roman"/>
              </a:rPr>
              <a:t>Ale nie je to tak: pravidelný stres a prepracovanie, vysoké očakávania od blízkych ... </a:t>
            </a:r>
          </a:p>
          <a:p>
            <a:pPr>
              <a:defRPr sz="27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sk-SK" sz="2700" dirty="0" smtClean="0">
                <a:latin typeface="+mn-lt"/>
                <a:ea typeface="+mn-ea"/>
                <a:cs typeface="+mn-cs"/>
                <a:sym typeface="Times New Roman"/>
              </a:rPr>
              <a:t>Takmer každý čelí takémuto tlaku. A často, keď nedokáže vydržať stres, stráca sám seba ako človek a ako muž.</a:t>
            </a:r>
            <a:endParaRPr lang="sk-SK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Shape 228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9" name="Shape 22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27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sk-SK" sz="2700" dirty="0" smtClean="0">
                <a:latin typeface="+mn-lt"/>
                <a:ea typeface="+mn-ea"/>
                <a:cs typeface="+mn-cs"/>
                <a:sym typeface="Times New Roman"/>
              </a:rPr>
              <a:t>Z informačných kanálov počujeme veľa o záťaži ženy: musí byť ekonomickou manželkou, pozornou matkou, budovať kariéru a starať sa o svoju krásu. </a:t>
            </a:r>
          </a:p>
          <a:p>
            <a:pPr>
              <a:defRPr sz="27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lang="sk-SK" sz="2700" dirty="0" smtClean="0">
              <a:latin typeface="+mn-lt"/>
              <a:ea typeface="+mn-ea"/>
              <a:cs typeface="+mn-cs"/>
              <a:sym typeface="Times New Roman"/>
            </a:endParaRPr>
          </a:p>
          <a:p>
            <a:pPr>
              <a:defRPr sz="27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sk-SK" sz="2700" dirty="0" smtClean="0">
                <a:latin typeface="+mn-lt"/>
                <a:ea typeface="+mn-ea"/>
                <a:cs typeface="+mn-cs"/>
                <a:sym typeface="Times New Roman"/>
              </a:rPr>
              <a:t>Málokto však chápe, aká zodpovednosť je na mužovi. Zdá sa, že v jeho živote je všetko jednoduché. </a:t>
            </a:r>
          </a:p>
          <a:p>
            <a:pPr>
              <a:defRPr sz="27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sk-SK" sz="2700" dirty="0" smtClean="0">
                <a:latin typeface="+mn-lt"/>
                <a:ea typeface="+mn-ea"/>
                <a:cs typeface="+mn-cs"/>
                <a:sym typeface="Times New Roman"/>
              </a:rPr>
              <a:t>Ale nie je to tak: pravidelný stres a prepracovanie, vysoké očakávania od blízkych ... </a:t>
            </a:r>
          </a:p>
          <a:p>
            <a:pPr>
              <a:defRPr sz="27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sk-SK" sz="2700" dirty="0" smtClean="0">
                <a:latin typeface="+mn-lt"/>
                <a:ea typeface="+mn-ea"/>
                <a:cs typeface="+mn-cs"/>
                <a:sym typeface="Times New Roman"/>
              </a:rPr>
              <a:t>Takmer každý čelí takémuto tlaku. A často, keď nedokáže vydržať stres, stráca sám seba ako človek a ako muž.</a:t>
            </a:r>
            <a:endParaRPr lang="sk-SK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Shape 249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0" name="Shape 25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27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sk-SK" sz="2700" dirty="0" smtClean="0">
                <a:latin typeface="+mn-lt"/>
                <a:ea typeface="+mn-ea"/>
                <a:cs typeface="+mn-cs"/>
                <a:sym typeface="Times New Roman"/>
              </a:rPr>
              <a:t>Z informačných kanálov počujeme veľa o záťaži ženy: musí byť ekonomickou manželkou, pozornou matkou, budovať kariéru a starať sa o svoju krásu. </a:t>
            </a:r>
          </a:p>
          <a:p>
            <a:pPr>
              <a:defRPr sz="27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lang="sk-SK" sz="2700" dirty="0" smtClean="0">
              <a:latin typeface="+mn-lt"/>
              <a:ea typeface="+mn-ea"/>
              <a:cs typeface="+mn-cs"/>
              <a:sym typeface="Times New Roman"/>
            </a:endParaRPr>
          </a:p>
          <a:p>
            <a:pPr>
              <a:defRPr sz="27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sk-SK" sz="2700" dirty="0" smtClean="0">
                <a:latin typeface="+mn-lt"/>
                <a:ea typeface="+mn-ea"/>
                <a:cs typeface="+mn-cs"/>
                <a:sym typeface="Times New Roman"/>
              </a:rPr>
              <a:t>Málokto však chápe, aká zodpovednosť je na mužovi. Zdá sa, že v jeho živote je všetko jednoduché. </a:t>
            </a:r>
          </a:p>
          <a:p>
            <a:pPr>
              <a:defRPr sz="27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sk-SK" sz="2700" dirty="0" smtClean="0">
                <a:latin typeface="+mn-lt"/>
                <a:ea typeface="+mn-ea"/>
                <a:cs typeface="+mn-cs"/>
                <a:sym typeface="Times New Roman"/>
              </a:rPr>
              <a:t>Ale nie je to tak: pravidelný stres a prepracovanie, vysoké očakávania od blízkych ... </a:t>
            </a:r>
          </a:p>
          <a:p>
            <a:pPr>
              <a:defRPr sz="27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sk-SK" sz="2700" dirty="0" smtClean="0">
                <a:latin typeface="+mn-lt"/>
                <a:ea typeface="+mn-ea"/>
                <a:cs typeface="+mn-cs"/>
                <a:sym typeface="Times New Roman"/>
              </a:rPr>
              <a:t>Takmer každý čelí takémuto tlaku. A často, keď nedokáže vydržať stres, stráca sám seba ako človek a ako muž.</a:t>
            </a:r>
            <a:endParaRPr lang="sk-SK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311708" y="744573"/>
            <a:ext cx="8520601" cy="2052604"/>
          </a:xfrm>
          <a:prstGeom prst="rect">
            <a:avLst/>
          </a:prstGeom>
        </p:spPr>
        <p:txBody>
          <a:bodyPr anchor="b"/>
          <a:lstStyle>
            <a:lvl1pPr algn="ctr">
              <a:defRPr sz="5200"/>
            </a:lvl1pPr>
          </a:lstStyle>
          <a:p>
            <a:r>
              <a:t>Текст заголовка</a:t>
            </a:r>
          </a:p>
        </p:txBody>
      </p:sp>
      <p:sp>
        <p:nvSpPr>
          <p:cNvPr id="12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311698" y="2834125"/>
            <a:ext cx="8520604" cy="792605"/>
          </a:xfrm>
          <a:prstGeom prst="rect">
            <a:avLst/>
          </a:prstGeom>
        </p:spPr>
        <p:txBody>
          <a:bodyPr/>
          <a:lstStyle>
            <a:lvl1pPr marL="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_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xx%"/>
          <p:cNvSpPr txBox="1">
            <a:spLocks noGrp="1"/>
          </p:cNvSpPr>
          <p:nvPr>
            <p:ph type="title" hasCustomPrompt="1"/>
          </p:nvPr>
        </p:nvSpPr>
        <p:spPr>
          <a:xfrm>
            <a:off x="311698" y="1106125"/>
            <a:ext cx="8520604" cy="1963500"/>
          </a:xfrm>
          <a:prstGeom prst="rect">
            <a:avLst/>
          </a:prstGeom>
        </p:spPr>
        <p:txBody>
          <a:bodyPr anchor="b"/>
          <a:lstStyle>
            <a:lvl1pPr algn="ctr">
              <a:defRPr sz="12000"/>
            </a:lvl1pPr>
          </a:lstStyle>
          <a:p>
            <a:r>
              <a:t>xx%</a:t>
            </a:r>
          </a:p>
        </p:txBody>
      </p:sp>
      <p:sp>
        <p:nvSpPr>
          <p:cNvPr id="92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311698" y="3152225"/>
            <a:ext cx="8520604" cy="1300800"/>
          </a:xfrm>
          <a:prstGeom prst="rect">
            <a:avLst/>
          </a:prstGeom>
        </p:spPr>
        <p:txBody>
          <a:bodyPr/>
          <a:lstStyle>
            <a:lvl1pPr algn="ctr"/>
            <a:lvl2pPr algn="ctr"/>
            <a:lvl3pPr algn="ctr"/>
            <a:lvl4pPr algn="ctr"/>
            <a:lvl5pPr algn="ctr"/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9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311708" y="744573"/>
            <a:ext cx="8520601" cy="2052604"/>
          </a:xfrm>
          <a:prstGeom prst="rect">
            <a:avLst/>
          </a:prstGeom>
        </p:spPr>
        <p:txBody>
          <a:bodyPr lIns="91421" tIns="91421" rIns="91421" bIns="91421" anchor="b"/>
          <a:lstStyle>
            <a:lvl1pPr algn="ctr">
              <a:defRPr sz="5200"/>
            </a:lvl1pPr>
          </a:lstStyle>
          <a:p>
            <a:r>
              <a:t>Текст заголовка</a:t>
            </a:r>
          </a:p>
        </p:txBody>
      </p:sp>
      <p:sp>
        <p:nvSpPr>
          <p:cNvPr id="108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311698" y="2834125"/>
            <a:ext cx="8520604" cy="792604"/>
          </a:xfrm>
          <a:prstGeom prst="rect">
            <a:avLst/>
          </a:prstGeom>
        </p:spPr>
        <p:txBody>
          <a:bodyPr lIns="91421" tIns="91421" rIns="91421" bIns="91421"/>
          <a:lstStyle>
            <a:lvl1pPr marL="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09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84351" y="4700822"/>
            <a:ext cx="336807" cy="318390"/>
          </a:xfrm>
          <a:prstGeom prst="rect">
            <a:avLst/>
          </a:prstGeom>
        </p:spPr>
        <p:txBody>
          <a:bodyPr lIns="91421" tIns="91421" rIns="91421" bIns="91421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311698" y="2150847"/>
            <a:ext cx="8520604" cy="841803"/>
          </a:xfrm>
          <a:prstGeom prst="rect">
            <a:avLst/>
          </a:prstGeom>
        </p:spPr>
        <p:txBody>
          <a:bodyPr anchor="ctr"/>
          <a:lstStyle>
            <a:lvl1pPr algn="ctr">
              <a:defRPr sz="3600"/>
            </a:lvl1pPr>
          </a:lstStyle>
          <a:p>
            <a:r>
              <a:t>Текст заголовка</a:t>
            </a:r>
          </a:p>
        </p:txBody>
      </p:sp>
      <p:sp>
        <p:nvSpPr>
          <p:cNvPr id="2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29" name="Уровень текста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AND_TWO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38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311698" y="1152475"/>
            <a:ext cx="3999904" cy="3416400"/>
          </a:xfrm>
          <a:prstGeom prst="rect">
            <a:avLst/>
          </a:prstGeom>
        </p:spPr>
        <p:txBody>
          <a:bodyPr/>
          <a:lstStyle>
            <a:lvl1pPr indent="-317500">
              <a:buSzPts val="1400"/>
              <a:defRPr sz="1400"/>
            </a:lvl1pPr>
            <a:lvl2pPr marL="965200" indent="-355600">
              <a:buSzPts val="1400"/>
              <a:defRPr sz="1400"/>
            </a:lvl2pPr>
            <a:lvl3pPr marL="1422400" indent="-355600">
              <a:buSzPts val="1400"/>
              <a:defRPr sz="1400"/>
            </a:lvl3pPr>
            <a:lvl4pPr marL="1879600" indent="-355600">
              <a:buSzPts val="1400"/>
              <a:defRPr sz="1400"/>
            </a:lvl4pPr>
            <a:lvl5pPr marL="2336800" indent="-355600">
              <a:buSzPts val="1400"/>
              <a:defRPr sz="14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9" name="Google Shape;23;p5"/>
          <p:cNvSpPr txBox="1">
            <a:spLocks noGrp="1"/>
          </p:cNvSpPr>
          <p:nvPr>
            <p:ph type="body" sz="half" idx="13"/>
          </p:nvPr>
        </p:nvSpPr>
        <p:spPr>
          <a:xfrm>
            <a:off x="4832398" y="1152475"/>
            <a:ext cx="3999905" cy="34164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4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NE_COLUM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311698" y="555600"/>
            <a:ext cx="2808004" cy="7557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t>Текст заголовка</a:t>
            </a:r>
          </a:p>
        </p:txBody>
      </p:sp>
      <p:sp>
        <p:nvSpPr>
          <p:cNvPr id="56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311698" y="1389598"/>
            <a:ext cx="2808004" cy="3179405"/>
          </a:xfrm>
          <a:prstGeom prst="rect">
            <a:avLst/>
          </a:prstGeom>
        </p:spPr>
        <p:txBody>
          <a:bodyPr/>
          <a:lstStyle>
            <a:lvl1pPr indent="-304800">
              <a:buSzPts val="1200"/>
              <a:defRPr sz="1200"/>
            </a:lvl1pPr>
            <a:lvl2pPr marL="914400" indent="-304800">
              <a:buSzPts val="1200"/>
              <a:defRPr sz="1200"/>
            </a:lvl2pPr>
            <a:lvl3pPr marL="1371600" indent="-304800">
              <a:buSzPts val="1200"/>
              <a:defRPr sz="1200"/>
            </a:lvl3pPr>
            <a:lvl4pPr marL="1828800" indent="-304800">
              <a:buSzPts val="1200"/>
              <a:defRPr sz="1200"/>
            </a:lvl4pPr>
            <a:lvl5pPr marL="2286000" indent="-304800">
              <a:buSzPts val="1200"/>
              <a:defRPr sz="12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AIN_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90250" y="450148"/>
            <a:ext cx="6367801" cy="4090805"/>
          </a:xfrm>
          <a:prstGeom prst="rect">
            <a:avLst/>
          </a:prstGeom>
        </p:spPr>
        <p:txBody>
          <a:bodyPr anchor="ctr"/>
          <a:lstStyle>
            <a:lvl1pPr>
              <a:defRPr sz="4800"/>
            </a:lvl1pPr>
          </a:lstStyle>
          <a:p>
            <a:r>
              <a:t>Текст заголовка</a:t>
            </a:r>
          </a:p>
        </p:txBody>
      </p:sp>
      <p:sp>
        <p:nvSpPr>
          <p:cNvPr id="6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_TITLE_AND_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36;p9"/>
          <p:cNvSpPr/>
          <p:nvPr/>
        </p:nvSpPr>
        <p:spPr>
          <a:xfrm>
            <a:off x="4572000" y="-128"/>
            <a:ext cx="4572000" cy="5143507"/>
          </a:xfrm>
          <a:prstGeom prst="rect">
            <a:avLst/>
          </a:prstGeom>
          <a:solidFill>
            <a:srgbClr val="EEEEEE"/>
          </a:solidFill>
          <a:ln w="12700">
            <a:miter lim="400000"/>
          </a:ln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7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2"/>
          </a:xfrm>
          <a:prstGeom prst="rect">
            <a:avLst/>
          </a:prstGeom>
        </p:spPr>
        <p:txBody>
          <a:bodyPr anchor="b"/>
          <a:lstStyle>
            <a:lvl1pPr algn="ctr">
              <a:defRPr sz="4200"/>
            </a:lvl1pPr>
          </a:lstStyle>
          <a:p>
            <a:r>
              <a:t>Текст заголовка</a:t>
            </a:r>
          </a:p>
        </p:txBody>
      </p:sp>
      <p:sp>
        <p:nvSpPr>
          <p:cNvPr id="74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265500" y="2803075"/>
            <a:ext cx="4045200" cy="1235101"/>
          </a:xfrm>
          <a:prstGeom prst="rect">
            <a:avLst/>
          </a:prstGeom>
        </p:spPr>
        <p:txBody>
          <a:bodyPr/>
          <a:lstStyle>
            <a:lvl1pPr marL="0" indent="114300" algn="ctr">
              <a:lnSpc>
                <a:spcPct val="100000"/>
              </a:lnSpc>
              <a:buClrTx/>
              <a:buSzTx/>
              <a:buFontTx/>
              <a:buNone/>
              <a:defRPr sz="2100"/>
            </a:lvl1pPr>
            <a:lvl2pPr marL="0" indent="114300" algn="ctr">
              <a:lnSpc>
                <a:spcPct val="100000"/>
              </a:lnSpc>
              <a:buClrTx/>
              <a:buSzTx/>
              <a:buFontTx/>
              <a:buNone/>
              <a:defRPr sz="2100"/>
            </a:lvl2pPr>
            <a:lvl3pPr marL="0" indent="114300" algn="ctr">
              <a:lnSpc>
                <a:spcPct val="100000"/>
              </a:lnSpc>
              <a:buClrTx/>
              <a:buSzTx/>
              <a:buFontTx/>
              <a:buNone/>
              <a:defRPr sz="2100"/>
            </a:lvl3pPr>
            <a:lvl4pPr marL="0" indent="114300" algn="ctr">
              <a:lnSpc>
                <a:spcPct val="100000"/>
              </a:lnSpc>
              <a:buClrTx/>
              <a:buSzTx/>
              <a:buFontTx/>
              <a:buNone/>
              <a:defRPr sz="2100"/>
            </a:lvl4pPr>
            <a:lvl5pPr marL="0" indent="114300" algn="ctr">
              <a:lnSpc>
                <a:spcPct val="100000"/>
              </a:lnSpc>
              <a:buClrTx/>
              <a:buSzTx/>
              <a:buFontTx/>
              <a:buNone/>
              <a:defRPr sz="21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75" name="Google Shape;39;p9"/>
          <p:cNvSpPr txBox="1">
            <a:spLocks noGrp="1"/>
          </p:cNvSpPr>
          <p:nvPr>
            <p:ph type="body" sz="half" idx="13"/>
          </p:nvPr>
        </p:nvSpPr>
        <p:spPr>
          <a:xfrm>
            <a:off x="4939500" y="724074"/>
            <a:ext cx="3837000" cy="3695103"/>
          </a:xfrm>
          <a:prstGeom prst="rect">
            <a:avLst/>
          </a:prstGeom>
        </p:spPr>
        <p:txBody>
          <a:bodyPr anchor="ctr"/>
          <a:lstStyle/>
          <a:p>
            <a:endParaRPr/>
          </a:p>
        </p:txBody>
      </p:sp>
      <p:sp>
        <p:nvSpPr>
          <p:cNvPr id="7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APTION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311698" y="4230575"/>
            <a:ext cx="5998804" cy="605105"/>
          </a:xfrm>
          <a:prstGeom prst="rect">
            <a:avLst/>
          </a:prstGeom>
        </p:spPr>
        <p:txBody>
          <a:bodyPr anchor="ctr"/>
          <a:lstStyle>
            <a:lvl1pPr marL="0" indent="228600">
              <a:lnSpc>
                <a:spcPct val="100000"/>
              </a:lnSpc>
              <a:buClrTx/>
              <a:buSzTx/>
              <a:buFontTx/>
              <a:buNone/>
            </a:lvl1pPr>
            <a:lvl2pPr marL="1690914" indent="-408213">
              <a:lnSpc>
                <a:spcPct val="100000"/>
              </a:lnSpc>
              <a:buClrTx/>
              <a:buFontTx/>
            </a:lvl2pPr>
            <a:lvl3pPr marL="2148114">
              <a:lnSpc>
                <a:spcPct val="100000"/>
              </a:lnSpc>
              <a:buClrTx/>
              <a:buFontTx/>
            </a:lvl3pPr>
            <a:lvl4pPr marL="2605314">
              <a:lnSpc>
                <a:spcPct val="100000"/>
              </a:lnSpc>
              <a:buClrTx/>
              <a:buFontTx/>
            </a:lvl4pPr>
            <a:lvl5pPr marL="3062514">
              <a:lnSpc>
                <a:spcPct val="100000"/>
              </a:lnSpc>
              <a:buClrTx/>
              <a:buFontTx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8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311698" y="445025"/>
            <a:ext cx="8520604" cy="5727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1" tIns="91421" rIns="91421" bIns="91421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3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311698" y="1152475"/>
            <a:ext cx="8520604" cy="341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1" tIns="91421" rIns="91421" bIns="91421"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84353" y="4700823"/>
            <a:ext cx="336806" cy="318388"/>
          </a:xfrm>
          <a:prstGeom prst="rect">
            <a:avLst/>
          </a:prstGeom>
          <a:ln w="12700">
            <a:miter lim="400000"/>
          </a:ln>
        </p:spPr>
        <p:txBody>
          <a:bodyPr wrap="none" lIns="91421" tIns="91421" rIns="91421" bIns="91421" anchor="ctr">
            <a:normAutofit/>
          </a:bodyPr>
          <a:lstStyle>
            <a:lvl1pPr algn="r">
              <a:defRPr sz="1000">
                <a:solidFill>
                  <a:srgbClr val="58585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9pPr>
    </p:titleStyle>
    <p:bodyStyle>
      <a:lvl1pPr marL="457200" marR="0" indent="-342900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rgbClr val="585858"/>
        </a:buClr>
        <a:buSzPts val="1800"/>
        <a:buFont typeface="Arial"/>
        <a:buChar char="●"/>
        <a:tabLst/>
        <a:defRPr sz="1800" b="0" i="0" u="none" strike="noStrike" cap="none" spc="0" baseline="0">
          <a:solidFill>
            <a:srgbClr val="585858"/>
          </a:solidFill>
          <a:uFillTx/>
          <a:latin typeface="+mn-lt"/>
          <a:ea typeface="+mn-ea"/>
          <a:cs typeface="+mn-cs"/>
          <a:sym typeface="Arial"/>
        </a:defRPr>
      </a:lvl1pPr>
      <a:lvl2pPr marL="1005114" marR="0" indent="-408213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rgbClr val="585858"/>
        </a:buClr>
        <a:buSzPts val="1800"/>
        <a:buFont typeface="Arial"/>
        <a:buChar char="○"/>
        <a:tabLst/>
        <a:defRPr sz="1800" b="0" i="0" u="none" strike="noStrike" cap="none" spc="0" baseline="0">
          <a:solidFill>
            <a:srgbClr val="585858"/>
          </a:solidFill>
          <a:uFillTx/>
          <a:latin typeface="+mn-lt"/>
          <a:ea typeface="+mn-ea"/>
          <a:cs typeface="+mn-cs"/>
          <a:sym typeface="Arial"/>
        </a:defRPr>
      </a:lvl2pPr>
      <a:lvl3pPr marL="14623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rgbClr val="585858"/>
        </a:buClr>
        <a:buSzPts val="1800"/>
        <a:buFont typeface="Arial"/>
        <a:buChar char="■"/>
        <a:tabLst/>
        <a:defRPr sz="1800" b="0" i="0" u="none" strike="noStrike" cap="none" spc="0" baseline="0">
          <a:solidFill>
            <a:srgbClr val="585858"/>
          </a:solidFill>
          <a:uFillTx/>
          <a:latin typeface="+mn-lt"/>
          <a:ea typeface="+mn-ea"/>
          <a:cs typeface="+mn-cs"/>
          <a:sym typeface="Arial"/>
        </a:defRPr>
      </a:lvl3pPr>
      <a:lvl4pPr marL="19195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rgbClr val="585858"/>
        </a:buClr>
        <a:buSzPts val="1800"/>
        <a:buFont typeface="Arial"/>
        <a:buChar char="●"/>
        <a:tabLst/>
        <a:defRPr sz="1800" b="0" i="0" u="none" strike="noStrike" cap="none" spc="0" baseline="0">
          <a:solidFill>
            <a:srgbClr val="585858"/>
          </a:solidFill>
          <a:uFillTx/>
          <a:latin typeface="+mn-lt"/>
          <a:ea typeface="+mn-ea"/>
          <a:cs typeface="+mn-cs"/>
          <a:sym typeface="Arial"/>
        </a:defRPr>
      </a:lvl4pPr>
      <a:lvl5pPr marL="23767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rgbClr val="585858"/>
        </a:buClr>
        <a:buSzPts val="1800"/>
        <a:buFont typeface="Arial"/>
        <a:buChar char="○"/>
        <a:tabLst/>
        <a:defRPr sz="1800" b="0" i="0" u="none" strike="noStrike" cap="none" spc="0" baseline="0">
          <a:solidFill>
            <a:srgbClr val="585858"/>
          </a:solidFill>
          <a:uFillTx/>
          <a:latin typeface="+mn-lt"/>
          <a:ea typeface="+mn-ea"/>
          <a:cs typeface="+mn-cs"/>
          <a:sym typeface="Arial"/>
        </a:defRPr>
      </a:lvl5pPr>
      <a:lvl6pPr marL="28339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rgbClr val="585858"/>
        </a:buClr>
        <a:buSzPts val="1800"/>
        <a:buFont typeface="Arial"/>
        <a:buChar char="■"/>
        <a:tabLst/>
        <a:defRPr sz="1800" b="0" i="0" u="none" strike="noStrike" cap="none" spc="0" baseline="0">
          <a:solidFill>
            <a:srgbClr val="585858"/>
          </a:solidFill>
          <a:uFillTx/>
          <a:latin typeface="+mn-lt"/>
          <a:ea typeface="+mn-ea"/>
          <a:cs typeface="+mn-cs"/>
          <a:sym typeface="Arial"/>
        </a:defRPr>
      </a:lvl6pPr>
      <a:lvl7pPr marL="3291113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rgbClr val="585858"/>
        </a:buClr>
        <a:buSzPts val="1800"/>
        <a:buFont typeface="Arial"/>
        <a:buChar char="●"/>
        <a:tabLst/>
        <a:defRPr sz="1800" b="0" i="0" u="none" strike="noStrike" cap="none" spc="0" baseline="0">
          <a:solidFill>
            <a:srgbClr val="585858"/>
          </a:solidFill>
          <a:uFillTx/>
          <a:latin typeface="+mn-lt"/>
          <a:ea typeface="+mn-ea"/>
          <a:cs typeface="+mn-cs"/>
          <a:sym typeface="Arial"/>
        </a:defRPr>
      </a:lvl7pPr>
      <a:lvl8pPr marL="3748313" marR="0" indent="-408213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rgbClr val="585858"/>
        </a:buClr>
        <a:buSzPts val="1800"/>
        <a:buFont typeface="Arial"/>
        <a:buChar char="○"/>
        <a:tabLst/>
        <a:defRPr sz="1800" b="0" i="0" u="none" strike="noStrike" cap="none" spc="0" baseline="0">
          <a:solidFill>
            <a:srgbClr val="585858"/>
          </a:solidFill>
          <a:uFillTx/>
          <a:latin typeface="+mn-lt"/>
          <a:ea typeface="+mn-ea"/>
          <a:cs typeface="+mn-cs"/>
          <a:sym typeface="Arial"/>
        </a:defRPr>
      </a:lvl8pPr>
      <a:lvl9pPr marL="4205513" marR="0" indent="-408213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rgbClr val="585858"/>
        </a:buClr>
        <a:buSzPts val="1800"/>
        <a:buFont typeface="Arial"/>
        <a:buChar char="■"/>
        <a:tabLst/>
        <a:defRPr sz="1800" b="0" i="0" u="none" strike="noStrike" cap="none" spc="0" baseline="0">
          <a:solidFill>
            <a:srgbClr val="585858"/>
          </a:solidFill>
          <a:uFillTx/>
          <a:latin typeface="+mn-lt"/>
          <a:ea typeface="+mn-ea"/>
          <a:cs typeface="+mn-cs"/>
          <a:sym typeface="Arial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2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png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2.png"/><Relationship Id="rId4" Type="http://schemas.openxmlformats.org/officeDocument/2006/relationships/image" Target="../media/image4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pubmed.ncbi.nlm.nih.gov/25914334/" TargetMode="External"/><Relationship Id="rId7" Type="http://schemas.openxmlformats.org/officeDocument/2006/relationships/image" Target="../media/image49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1.pn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pubmed.ncbi.nlm.nih.gov/30110920/" TargetMode="Externa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5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6.jpe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png"/><Relationship Id="rId5" Type="http://schemas.openxmlformats.org/officeDocument/2006/relationships/image" Target="../media/image2.png"/><Relationship Id="rId4" Type="http://schemas.openxmlformats.org/officeDocument/2006/relationships/image" Target="../media/image67.png"/><Relationship Id="rId9" Type="http://schemas.openxmlformats.org/officeDocument/2006/relationships/image" Target="../media/image7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cloud.coral-club.com/index.php/s/qnix5WewJtqSBDb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hyperlink" Target="https://academic.oup.com/jcem/article/90/7/3847/2837204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hyperlink" Target="http://*https/pubmed.ncbi.nlm.nih.gov/24551663/" TargetMode="External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2.png"/><Relationship Id="rId10" Type="http://schemas.openxmlformats.org/officeDocument/2006/relationships/image" Target="../media/image16.png"/><Relationship Id="rId4" Type="http://schemas.openxmlformats.org/officeDocument/2006/relationships/image" Target="../media/image11.jpeg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8.jpe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2.png"/><Relationship Id="rId10" Type="http://schemas.openxmlformats.org/officeDocument/2006/relationships/image" Target="../media/image24.png"/><Relationship Id="rId4" Type="http://schemas.openxmlformats.org/officeDocument/2006/relationships/image" Target="../media/image19.png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www.ncbi.nlm.nih.gov/pmc/articles/PMC8746897/" TargetMode="Externa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F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2_Libidextra-обложка.jpg" descr="2_Libidextra-обложка.jpg"/>
          <p:cNvPicPr>
            <a:picLocks noChangeAspect="1"/>
          </p:cNvPicPr>
          <p:nvPr/>
        </p:nvPicPr>
        <p:blipFill>
          <a:blip r:embed="rId2">
            <a:extLst/>
          </a:blip>
          <a:srcRect l="3498" r="26526" b="29161"/>
          <a:stretch>
            <a:fillRect/>
          </a:stretch>
        </p:blipFill>
        <p:spPr>
          <a:xfrm>
            <a:off x="-2" y="-63435"/>
            <a:ext cx="9144004" cy="5206937"/>
          </a:xfrm>
          <a:prstGeom prst="rect">
            <a:avLst/>
          </a:prstGeom>
          <a:ln w="12700">
            <a:miter lim="400000"/>
          </a:ln>
        </p:spPr>
      </p:pic>
      <p:sp>
        <p:nvSpPr>
          <p:cNvPr id="119" name="Google Shape;106;p23"/>
          <p:cNvSpPr txBox="1">
            <a:spLocks noGrp="1"/>
          </p:cNvSpPr>
          <p:nvPr>
            <p:ph type="ctrTitle"/>
          </p:nvPr>
        </p:nvSpPr>
        <p:spPr>
          <a:xfrm>
            <a:off x="330200" y="2198521"/>
            <a:ext cx="5339620" cy="1532374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2700" b="1">
                <a:solidFill>
                  <a:srgbClr val="FFFFFF"/>
                </a:solidFill>
                <a:latin typeface="Gilroy Bold"/>
                <a:ea typeface="Gilroy Bold"/>
                <a:cs typeface="Gilroy Bold"/>
                <a:sym typeface="Gilroy Bold"/>
              </a:defRPr>
            </a:lvl1pPr>
          </a:lstStyle>
          <a:p>
            <a:r>
              <a:rPr lang="en-US" dirty="0" err="1" smtClean="0"/>
              <a:t>Prebudenie</a:t>
            </a:r>
            <a:r>
              <a:rPr lang="en-US" dirty="0" smtClean="0"/>
              <a:t> </a:t>
            </a:r>
            <a:r>
              <a:rPr lang="en-US" dirty="0" err="1" smtClean="0"/>
              <a:t>túžby</a:t>
            </a:r>
            <a:endParaRPr dirty="0"/>
          </a:p>
        </p:txBody>
      </p:sp>
      <p:sp>
        <p:nvSpPr>
          <p:cNvPr id="120" name="Google Shape;55;p13"/>
          <p:cNvSpPr txBox="1"/>
          <p:nvPr/>
        </p:nvSpPr>
        <p:spPr>
          <a:xfrm>
            <a:off x="311699" y="1103383"/>
            <a:ext cx="8520602" cy="1258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1" tIns="91421" rIns="91421" bIns="91421" anchor="b">
            <a:normAutofit/>
          </a:bodyPr>
          <a:lstStyle/>
          <a:p>
            <a:pPr>
              <a:lnSpc>
                <a:spcPct val="90000"/>
              </a:lnSpc>
              <a:defRPr sz="3300">
                <a:solidFill>
                  <a:srgbClr val="FFFFFF"/>
                </a:solidFill>
                <a:latin typeface="Gilroy Black"/>
                <a:ea typeface="Gilroy Black"/>
                <a:cs typeface="Gilroy Black"/>
                <a:sym typeface="Gilroy Black"/>
              </a:defRPr>
            </a:pPr>
            <a:endParaRPr/>
          </a:p>
          <a:p>
            <a:pPr>
              <a:lnSpc>
                <a:spcPct val="90000"/>
              </a:lnSpc>
              <a:defRPr sz="4300">
                <a:solidFill>
                  <a:srgbClr val="CB3E6F"/>
                </a:solidFill>
                <a:latin typeface="Gilroy Bold"/>
                <a:ea typeface="Gilroy Bold"/>
                <a:cs typeface="Gilroy Bold"/>
                <a:sym typeface="Gilroy Bold"/>
              </a:defRPr>
            </a:pPr>
            <a:r>
              <a:t>Libidextra Women</a:t>
            </a:r>
          </a:p>
        </p:txBody>
      </p:sp>
      <p:pic>
        <p:nvPicPr>
          <p:cNvPr id="121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93700" y="451832"/>
            <a:ext cx="1053673" cy="26416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F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victoria-strukovskaya-fu3UqXTbGcs-unsplash.jpg" descr="victoria-strukovskaya-fu3UqXTbGcs-unsplash.jpg"/>
          <p:cNvPicPr>
            <a:picLocks noChangeAspect="1"/>
          </p:cNvPicPr>
          <p:nvPr/>
        </p:nvPicPr>
        <p:blipFill>
          <a:blip r:embed="rId3">
            <a:alphaModFix amt="67912"/>
            <a:extLst/>
          </a:blip>
          <a:srcRect l="637" t="2671" r="3955" b="16794"/>
          <a:stretch>
            <a:fillRect/>
          </a:stretch>
        </p:blipFill>
        <p:spPr>
          <a:xfrm rot="21598608">
            <a:off x="-32775" y="-82828"/>
            <a:ext cx="9292433" cy="52292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" y="0"/>
                </a:moveTo>
                <a:lnTo>
                  <a:pt x="0" y="21585"/>
                </a:lnTo>
                <a:lnTo>
                  <a:pt x="21595" y="21600"/>
                </a:lnTo>
                <a:lnTo>
                  <a:pt x="21600" y="16"/>
                </a:lnTo>
                <a:lnTo>
                  <a:pt x="5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207" name="Google Shape;65;p15"/>
          <p:cNvSpPr txBox="1"/>
          <p:nvPr/>
        </p:nvSpPr>
        <p:spPr>
          <a:xfrm>
            <a:off x="310846" y="319123"/>
            <a:ext cx="7702854" cy="9602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1" tIns="91421" rIns="91421" bIns="91421">
            <a:spAutoFit/>
          </a:bodyPr>
          <a:lstStyle/>
          <a:p>
            <a:pPr>
              <a:lnSpc>
                <a:spcPct val="90000"/>
              </a:lnSpc>
              <a:defRPr sz="2800">
                <a:solidFill>
                  <a:srgbClr val="CB3E6F"/>
                </a:solidFill>
                <a:latin typeface="Gilroy Bold"/>
                <a:ea typeface="Gilroy Bold"/>
                <a:cs typeface="Gilroy Bold"/>
                <a:sym typeface="Gilroy Bold"/>
              </a:defRPr>
            </a:pPr>
            <a:r>
              <a:rPr lang="en-US" dirty="0" err="1" smtClean="0"/>
              <a:t>Ako</a:t>
            </a:r>
            <a:r>
              <a:rPr lang="en-US" dirty="0" smtClean="0"/>
              <a:t> </a:t>
            </a:r>
            <a:r>
              <a:rPr lang="en-US" dirty="0" err="1" smtClean="0"/>
              <a:t>hormóny</a:t>
            </a:r>
            <a:r>
              <a:rPr lang="en-US" dirty="0" smtClean="0"/>
              <a:t> </a:t>
            </a:r>
            <a:r>
              <a:rPr lang="en-US" dirty="0" err="1" smtClean="0"/>
              <a:t>ovplyvňujú</a:t>
            </a:r>
            <a:r>
              <a:rPr lang="en-US" dirty="0" smtClean="0"/>
              <a:t> </a:t>
            </a:r>
          </a:p>
          <a:p>
            <a:pPr>
              <a:lnSpc>
                <a:spcPct val="90000"/>
              </a:lnSpc>
              <a:defRPr sz="2800">
                <a:solidFill>
                  <a:srgbClr val="CB3E6F"/>
                </a:solidFill>
                <a:latin typeface="Gilroy Bold"/>
                <a:ea typeface="Gilroy Bold"/>
                <a:cs typeface="Gilroy Bold"/>
                <a:sym typeface="Gilroy Bold"/>
              </a:defRPr>
            </a:pPr>
            <a:r>
              <a:rPr lang="en-US" dirty="0" err="1" smtClean="0"/>
              <a:t>sexuálnu</a:t>
            </a:r>
            <a:r>
              <a:rPr lang="en-US" dirty="0" smtClean="0"/>
              <a:t> </a:t>
            </a:r>
            <a:r>
              <a:rPr lang="en-US" dirty="0" err="1" smtClean="0"/>
              <a:t>aktivitu</a:t>
            </a:r>
            <a:r>
              <a:rPr lang="en-US" dirty="0" smtClean="0"/>
              <a:t> </a:t>
            </a:r>
            <a:r>
              <a:rPr lang="en-US" dirty="0" err="1" smtClean="0"/>
              <a:t>ženy</a:t>
            </a:r>
            <a:endParaRPr dirty="0"/>
          </a:p>
        </p:txBody>
      </p:sp>
      <p:sp>
        <p:nvSpPr>
          <p:cNvPr id="208" name="Google Shape;65;p15"/>
          <p:cNvSpPr txBox="1"/>
          <p:nvPr/>
        </p:nvSpPr>
        <p:spPr>
          <a:xfrm>
            <a:off x="336246" y="2776472"/>
            <a:ext cx="3497967" cy="2545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1" tIns="91421" rIns="91421" bIns="91421">
            <a:normAutofit/>
          </a:bodyPr>
          <a:lstStyle/>
          <a:p>
            <a:pPr>
              <a:lnSpc>
                <a:spcPct val="120000"/>
              </a:lnSpc>
              <a:defRPr b="1">
                <a:solidFill>
                  <a:srgbClr val="404040"/>
                </a:solidFill>
                <a:latin typeface="Gilroy Bold"/>
                <a:ea typeface="Gilroy Bold"/>
                <a:cs typeface="Gilroy Bold"/>
                <a:sym typeface="Gilroy Bold"/>
              </a:defRPr>
            </a:pPr>
            <a:r>
              <a:rPr lang="en-US" dirty="0" smtClean="0"/>
              <a:t>Estradiol</a:t>
            </a:r>
            <a:endParaRPr dirty="0"/>
          </a:p>
          <a:p>
            <a:pPr>
              <a:lnSpc>
                <a:spcPct val="120000"/>
              </a:lnSpc>
              <a:defRPr>
                <a:solidFill>
                  <a:srgbClr val="404040"/>
                </a:solidFill>
                <a:latin typeface="Gilroy Bold"/>
                <a:ea typeface="Gilroy Bold"/>
                <a:cs typeface="Gilroy Bold"/>
                <a:sym typeface="Gilroy Bold"/>
              </a:defRPr>
            </a:pPr>
            <a:endParaRPr dirty="0"/>
          </a:p>
          <a:p>
            <a:pPr marL="285750" indent="-285750">
              <a:lnSpc>
                <a:spcPct val="120000"/>
              </a:lnSpc>
              <a:buSzPct val="100000"/>
              <a:buFont typeface="Arial"/>
              <a:buChar char="•"/>
              <a:defRPr>
                <a:solidFill>
                  <a:srgbClr val="404040"/>
                </a:solidFill>
                <a:latin typeface="Gilroy Regular"/>
                <a:ea typeface="Gilroy Regular"/>
                <a:cs typeface="Gilroy Regular"/>
                <a:sym typeface="Gilroy Regular"/>
              </a:defRPr>
            </a:pPr>
            <a:r>
              <a:rPr lang="en-US" dirty="0" err="1" smtClean="0"/>
              <a:t>Ovplyvňuje</a:t>
            </a:r>
            <a:r>
              <a:rPr lang="en-US" dirty="0" smtClean="0"/>
              <a:t> </a:t>
            </a:r>
            <a:r>
              <a:rPr lang="en-US" dirty="0" err="1" smtClean="0"/>
              <a:t>veľkosť</a:t>
            </a:r>
            <a:r>
              <a:rPr lang="en-US" dirty="0" smtClean="0"/>
              <a:t> </a:t>
            </a:r>
            <a:r>
              <a:rPr lang="en-US" dirty="0" err="1" smtClean="0"/>
              <a:t>vzrušenia</a:t>
            </a:r>
            <a:r>
              <a:rPr lang="en-US" dirty="0" smtClean="0"/>
              <a:t> a </a:t>
            </a:r>
            <a:r>
              <a:rPr lang="en-US" dirty="0" err="1" smtClean="0"/>
              <a:t>schopnosť</a:t>
            </a:r>
            <a:r>
              <a:rPr lang="en-US" dirty="0" smtClean="0"/>
              <a:t> </a:t>
            </a:r>
            <a:r>
              <a:rPr lang="en-US" dirty="0" err="1" smtClean="0"/>
              <a:t>dosiahnuť</a:t>
            </a:r>
            <a:r>
              <a:rPr lang="en-US" dirty="0" smtClean="0"/>
              <a:t> </a:t>
            </a:r>
            <a:r>
              <a:rPr lang="en-US" dirty="0" err="1" smtClean="0"/>
              <a:t>orgazmus</a:t>
            </a:r>
            <a:endParaRPr lang="en-US" dirty="0" smtClean="0"/>
          </a:p>
          <a:p>
            <a:pPr marL="285750" indent="-285750">
              <a:lnSpc>
                <a:spcPct val="120000"/>
              </a:lnSpc>
              <a:buSzPct val="100000"/>
              <a:buFont typeface="Arial"/>
              <a:buChar char="•"/>
              <a:defRPr>
                <a:solidFill>
                  <a:srgbClr val="404040"/>
                </a:solidFill>
                <a:latin typeface="Gilroy Regular"/>
                <a:ea typeface="Gilroy Regular"/>
                <a:cs typeface="Gilroy Regular"/>
                <a:sym typeface="Gilroy Regular"/>
              </a:defRPr>
            </a:pPr>
            <a:r>
              <a:rPr lang="en-US" dirty="0" err="1" smtClean="0"/>
              <a:t>Zlepšuje</a:t>
            </a:r>
            <a:r>
              <a:rPr lang="en-US" dirty="0" smtClean="0"/>
              <a:t> </a:t>
            </a:r>
            <a:r>
              <a:rPr lang="en-US" dirty="0" err="1" smtClean="0"/>
              <a:t>kvalitu</a:t>
            </a:r>
            <a:r>
              <a:rPr lang="en-US" dirty="0" smtClean="0"/>
              <a:t> </a:t>
            </a:r>
            <a:r>
              <a:rPr lang="en-US" dirty="0" err="1" smtClean="0"/>
              <a:t>sexu</a:t>
            </a:r>
            <a:endParaRPr dirty="0"/>
          </a:p>
          <a:p>
            <a:pPr marL="285750" indent="-285750">
              <a:lnSpc>
                <a:spcPct val="120000"/>
              </a:lnSpc>
              <a:buSzPct val="100000"/>
              <a:buFont typeface="Arial"/>
              <a:buChar char="•"/>
              <a:defRPr>
                <a:solidFill>
                  <a:srgbClr val="404040"/>
                </a:solidFill>
                <a:latin typeface="Gilroy Regular"/>
                <a:ea typeface="Gilroy Regular"/>
                <a:cs typeface="Gilroy Regular"/>
                <a:sym typeface="Gilroy Regular"/>
              </a:defRPr>
            </a:pPr>
            <a:r>
              <a:rPr lang="en-US" dirty="0" err="1" smtClean="0"/>
              <a:t>Prispieva</a:t>
            </a:r>
            <a:r>
              <a:rPr lang="en-US" dirty="0" smtClean="0"/>
              <a:t> k </a:t>
            </a:r>
            <a:r>
              <a:rPr lang="en-US" dirty="0" err="1" smtClean="0"/>
              <a:t>vonkajšej</a:t>
            </a:r>
            <a:r>
              <a:rPr lang="en-US" dirty="0" smtClean="0"/>
              <a:t> </a:t>
            </a:r>
            <a:r>
              <a:rPr lang="en-US" dirty="0" err="1" smtClean="0"/>
              <a:t>príťažlivosti</a:t>
            </a:r>
            <a:r>
              <a:rPr lang="en-US" dirty="0" smtClean="0"/>
              <a:t> </a:t>
            </a:r>
            <a:r>
              <a:rPr lang="en-US" dirty="0" err="1" smtClean="0"/>
              <a:t>žien</a:t>
            </a:r>
            <a:endParaRPr dirty="0"/>
          </a:p>
        </p:txBody>
      </p:sp>
      <p:sp>
        <p:nvSpPr>
          <p:cNvPr id="209" name="Google Shape;65;p15"/>
          <p:cNvSpPr txBox="1"/>
          <p:nvPr/>
        </p:nvSpPr>
        <p:spPr>
          <a:xfrm>
            <a:off x="4268430" y="2796702"/>
            <a:ext cx="3961170" cy="22713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1" tIns="91421" rIns="91421" bIns="91421">
            <a:normAutofit/>
          </a:bodyPr>
          <a:lstStyle/>
          <a:p>
            <a:pPr>
              <a:lnSpc>
                <a:spcPct val="120000"/>
              </a:lnSpc>
              <a:defRPr b="1">
                <a:solidFill>
                  <a:srgbClr val="404040"/>
                </a:solidFill>
                <a:latin typeface="Gilroy Bold"/>
                <a:ea typeface="Gilroy Bold"/>
                <a:cs typeface="Gilroy Bold"/>
                <a:sym typeface="Gilroy Bold"/>
              </a:defRPr>
            </a:pPr>
            <a:r>
              <a:rPr dirty="0" err="1" smtClean="0"/>
              <a:t>Те</a:t>
            </a:r>
            <a:r>
              <a:rPr lang="en-US" dirty="0" err="1" smtClean="0"/>
              <a:t>stosterón</a:t>
            </a:r>
            <a:endParaRPr dirty="0"/>
          </a:p>
          <a:p>
            <a:pPr>
              <a:lnSpc>
                <a:spcPct val="120000"/>
              </a:lnSpc>
              <a:defRPr>
                <a:solidFill>
                  <a:srgbClr val="404040"/>
                </a:solidFill>
                <a:latin typeface="Gilroy Bold"/>
                <a:ea typeface="Gilroy Bold"/>
                <a:cs typeface="Gilroy Bold"/>
                <a:sym typeface="Gilroy Bold"/>
              </a:defRPr>
            </a:pPr>
            <a:endParaRPr dirty="0"/>
          </a:p>
          <a:p>
            <a:pPr marL="285750" indent="-285750">
              <a:lnSpc>
                <a:spcPct val="120000"/>
              </a:lnSpc>
              <a:buSzPct val="100000"/>
              <a:buFont typeface="Arial"/>
              <a:buChar char="•"/>
              <a:defRPr>
                <a:solidFill>
                  <a:srgbClr val="404040"/>
                </a:solidFill>
                <a:latin typeface="Gilroy Regular"/>
                <a:ea typeface="Gilroy Regular"/>
                <a:cs typeface="Gilroy Regular"/>
                <a:sym typeface="Gilroy Regular"/>
              </a:defRPr>
            </a:pPr>
            <a:r>
              <a:rPr lang="en-US" dirty="0" err="1" smtClean="0"/>
              <a:t>Reguluje</a:t>
            </a:r>
            <a:r>
              <a:rPr lang="en-US" dirty="0" smtClean="0"/>
              <a:t> </a:t>
            </a:r>
            <a:r>
              <a:rPr lang="en-US" dirty="0" err="1" smtClean="0"/>
              <a:t>sexuálnu</a:t>
            </a:r>
            <a:r>
              <a:rPr lang="en-US" dirty="0" smtClean="0"/>
              <a:t> </a:t>
            </a:r>
            <a:r>
              <a:rPr lang="en-US" dirty="0" err="1" smtClean="0"/>
              <a:t>túžbu</a:t>
            </a:r>
            <a:r>
              <a:rPr dirty="0"/>
              <a:t> </a:t>
            </a:r>
          </a:p>
          <a:p>
            <a:pPr marL="285750" indent="-285750">
              <a:lnSpc>
                <a:spcPct val="120000"/>
              </a:lnSpc>
              <a:buSzPct val="100000"/>
              <a:buFont typeface="Arial"/>
              <a:buChar char="•"/>
              <a:defRPr>
                <a:solidFill>
                  <a:srgbClr val="404040"/>
                </a:solidFill>
                <a:latin typeface="Gilroy Regular"/>
                <a:ea typeface="Gilroy Regular"/>
                <a:cs typeface="Gilroy Regular"/>
                <a:sym typeface="Gilroy Regular"/>
              </a:defRPr>
            </a:pPr>
            <a:r>
              <a:rPr lang="en-US" dirty="0" err="1" smtClean="0"/>
              <a:t>Udržuje</a:t>
            </a:r>
            <a:r>
              <a:rPr lang="en-US" dirty="0" smtClean="0"/>
              <a:t> </a:t>
            </a:r>
            <a:r>
              <a:rPr lang="en-US" dirty="0" err="1" smtClean="0"/>
              <a:t>energiu</a:t>
            </a:r>
            <a:r>
              <a:rPr lang="en-US" dirty="0" smtClean="0"/>
              <a:t>, </a:t>
            </a:r>
            <a:r>
              <a:rPr lang="en-US" dirty="0" err="1" smtClean="0"/>
              <a:t>dodáva</a:t>
            </a:r>
            <a:r>
              <a:rPr lang="en-US" dirty="0" smtClean="0"/>
              <a:t> </a:t>
            </a:r>
            <a:r>
              <a:rPr lang="en-US" dirty="0" err="1" smtClean="0"/>
              <a:t>energiu</a:t>
            </a:r>
            <a:endParaRPr dirty="0"/>
          </a:p>
        </p:txBody>
      </p:sp>
      <p:pic>
        <p:nvPicPr>
          <p:cNvPr id="210" name="Изображение" descr="Изображение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36248" y="1865403"/>
            <a:ext cx="771181" cy="771188"/>
          </a:xfrm>
          <a:prstGeom prst="rect">
            <a:avLst/>
          </a:prstGeom>
          <a:ln w="12700">
            <a:miter lim="400000"/>
          </a:ln>
        </p:spPr>
      </p:pic>
      <p:pic>
        <p:nvPicPr>
          <p:cNvPr id="211" name="Изображение" descr="Изображение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268430" y="1867890"/>
            <a:ext cx="768695" cy="768702"/>
          </a:xfrm>
          <a:prstGeom prst="rect">
            <a:avLst/>
          </a:prstGeom>
          <a:ln w="12700">
            <a:miter lim="400000"/>
          </a:ln>
        </p:spPr>
      </p:pic>
      <p:pic>
        <p:nvPicPr>
          <p:cNvPr id="212" name="image10.png" descr="image10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013700" y="4782446"/>
            <a:ext cx="812800" cy="20377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F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013700" y="4782532"/>
            <a:ext cx="812800" cy="203777"/>
          </a:xfrm>
          <a:prstGeom prst="rect">
            <a:avLst/>
          </a:prstGeom>
          <a:ln w="12700">
            <a:miter lim="400000"/>
          </a:ln>
        </p:spPr>
      </p:pic>
      <p:pic>
        <p:nvPicPr>
          <p:cNvPr id="217" name="toa-heftiba-2ey7dmVEQv4-unsplash.jpg" descr="toa-heftiba-2ey7dmVEQv4-unsplash.jpg"/>
          <p:cNvPicPr>
            <a:picLocks noChangeAspect="1"/>
          </p:cNvPicPr>
          <p:nvPr/>
        </p:nvPicPr>
        <p:blipFill>
          <a:blip r:embed="rId4">
            <a:extLst/>
          </a:blip>
          <a:srcRect t="6975"/>
          <a:stretch>
            <a:fillRect/>
          </a:stretch>
        </p:blipFill>
        <p:spPr>
          <a:xfrm>
            <a:off x="5465140" y="-2"/>
            <a:ext cx="3686136" cy="5143504"/>
          </a:xfrm>
          <a:prstGeom prst="rect">
            <a:avLst/>
          </a:prstGeom>
          <a:ln w="12700">
            <a:miter lim="400000"/>
          </a:ln>
        </p:spPr>
      </p:pic>
      <p:sp>
        <p:nvSpPr>
          <p:cNvPr id="218" name="Google Shape;65;p15"/>
          <p:cNvSpPr txBox="1"/>
          <p:nvPr/>
        </p:nvSpPr>
        <p:spPr>
          <a:xfrm>
            <a:off x="310844" y="319259"/>
            <a:ext cx="5733117" cy="18775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1" tIns="91421" rIns="91421" bIns="91421">
            <a:normAutofit/>
          </a:bodyPr>
          <a:lstStyle/>
          <a:p>
            <a:pPr>
              <a:defRPr sz="2800">
                <a:solidFill>
                  <a:srgbClr val="CB3E6F"/>
                </a:solidFill>
                <a:latin typeface="Gilroy Bold"/>
                <a:ea typeface="Gilroy Bold"/>
                <a:cs typeface="Gilroy Bold"/>
                <a:sym typeface="Gilroy Bold"/>
              </a:defRPr>
            </a:pPr>
            <a:r>
              <a:rPr lang="en-US" dirty="0" smtClean="0"/>
              <a:t>V </a:t>
            </a:r>
            <a:r>
              <a:rPr lang="en-US" dirty="0" err="1"/>
              <a:t>z</a:t>
            </a:r>
            <a:r>
              <a:rPr lang="en-US" dirty="0" err="1" smtClean="0"/>
              <a:t>dravom</a:t>
            </a:r>
            <a:r>
              <a:rPr lang="en-US" dirty="0" smtClean="0"/>
              <a:t> tele</a:t>
            </a:r>
            <a:r>
              <a:rPr dirty="0" smtClean="0"/>
              <a:t> </a:t>
            </a:r>
            <a:r>
              <a:rPr dirty="0"/>
              <a:t>— </a:t>
            </a:r>
            <a:br>
              <a:rPr dirty="0"/>
            </a:br>
            <a:r>
              <a:rPr lang="en-US" dirty="0" err="1" smtClean="0"/>
              <a:t>zdravé</a:t>
            </a:r>
            <a:r>
              <a:rPr lang="en-US" dirty="0" smtClean="0"/>
              <a:t> libido</a:t>
            </a:r>
            <a:endParaRPr dirty="0"/>
          </a:p>
        </p:txBody>
      </p:sp>
      <p:sp>
        <p:nvSpPr>
          <p:cNvPr id="219" name="Google Shape;65;p15"/>
          <p:cNvSpPr txBox="1"/>
          <p:nvPr/>
        </p:nvSpPr>
        <p:spPr>
          <a:xfrm>
            <a:off x="310847" y="1937347"/>
            <a:ext cx="4174808" cy="36135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1" tIns="91421" rIns="91421" bIns="91421">
            <a:normAutofit/>
          </a:bodyPr>
          <a:lstStyle/>
          <a:p>
            <a:pPr>
              <a:lnSpc>
                <a:spcPct val="120000"/>
              </a:lnSpc>
              <a:defRPr sz="1600">
                <a:solidFill>
                  <a:srgbClr val="404040"/>
                </a:solidFill>
                <a:latin typeface="Gilroy Regular"/>
                <a:ea typeface="Gilroy Regular"/>
                <a:cs typeface="Gilroy Regular"/>
                <a:sym typeface="Gilroy Regular"/>
              </a:defRPr>
            </a:pPr>
            <a:r>
              <a:rPr lang="en-US" dirty="0" smtClean="0"/>
              <a:t>V </a:t>
            </a:r>
            <a:r>
              <a:rPr lang="en-US" dirty="0" err="1" smtClean="0"/>
              <a:t>momente</a:t>
            </a:r>
            <a:r>
              <a:rPr lang="en-US" dirty="0" smtClean="0"/>
              <a:t> </a:t>
            </a:r>
            <a:r>
              <a:rPr lang="en-US" dirty="0" err="1" smtClean="0"/>
              <a:t>sexuálneho</a:t>
            </a:r>
            <a:r>
              <a:rPr lang="en-US" dirty="0" smtClean="0"/>
              <a:t> </a:t>
            </a:r>
            <a:r>
              <a:rPr lang="en-US" dirty="0" err="1" smtClean="0"/>
              <a:t>vzrušenia</a:t>
            </a:r>
            <a:r>
              <a:rPr lang="en-US" dirty="0" smtClean="0"/>
              <a:t> </a:t>
            </a:r>
            <a:r>
              <a:rPr lang="en-US" dirty="0" err="1" smtClean="0"/>
              <a:t>sa</a:t>
            </a:r>
            <a:r>
              <a:rPr lang="en-US" dirty="0" smtClean="0"/>
              <a:t> u </a:t>
            </a:r>
            <a:r>
              <a:rPr lang="en-US" dirty="0" err="1" smtClean="0"/>
              <a:t>ženy</a:t>
            </a:r>
            <a:r>
              <a:rPr lang="en-US" dirty="0" smtClean="0"/>
              <a:t> </a:t>
            </a:r>
            <a:r>
              <a:rPr lang="en-US" dirty="0" err="1" smtClean="0"/>
              <a:t>aktivuje</a:t>
            </a:r>
            <a:r>
              <a:rPr lang="en-US" dirty="0" smtClean="0"/>
              <a:t> </a:t>
            </a:r>
            <a:r>
              <a:rPr lang="en-US" b="1" dirty="0" err="1" smtClean="0">
                <a:solidFill>
                  <a:srgbClr val="CB3E6F"/>
                </a:solidFill>
                <a:latin typeface="Gilroy Bold"/>
                <a:sym typeface="Gilroy Bold"/>
              </a:rPr>
              <a:t>prietok</a:t>
            </a:r>
            <a:r>
              <a:rPr lang="en-US" b="1" dirty="0" smtClean="0">
                <a:solidFill>
                  <a:srgbClr val="CB3E6F"/>
                </a:solidFill>
                <a:latin typeface="Gilroy Bold"/>
                <a:sym typeface="Gilroy Bold"/>
              </a:rPr>
              <a:t> </a:t>
            </a:r>
            <a:r>
              <a:rPr lang="en-US" b="1" dirty="0" err="1" smtClean="0">
                <a:solidFill>
                  <a:srgbClr val="CB3E6F"/>
                </a:solidFill>
                <a:latin typeface="Gilroy Bold"/>
                <a:sym typeface="Gilroy Bold"/>
              </a:rPr>
              <a:t>krvi</a:t>
            </a:r>
            <a:r>
              <a:rPr lang="en-US" b="1" dirty="0" smtClean="0">
                <a:solidFill>
                  <a:srgbClr val="CB3E6F"/>
                </a:solidFill>
                <a:latin typeface="Gilroy Bold"/>
                <a:sym typeface="Gilroy Bold"/>
              </a:rPr>
              <a:t> </a:t>
            </a:r>
            <a:r>
              <a:rPr lang="en-US" dirty="0" smtClean="0"/>
              <a:t>do </a:t>
            </a:r>
            <a:r>
              <a:rPr lang="en-US" dirty="0" err="1" smtClean="0"/>
              <a:t>panvových</a:t>
            </a:r>
            <a:r>
              <a:rPr lang="en-US" dirty="0" smtClean="0"/>
              <a:t> </a:t>
            </a:r>
            <a:r>
              <a:rPr lang="en-US" dirty="0" err="1" smtClean="0"/>
              <a:t>orgánov</a:t>
            </a:r>
            <a:r>
              <a:rPr lang="en-US" dirty="0" smtClean="0"/>
              <a:t> a </a:t>
            </a:r>
            <a:r>
              <a:rPr lang="en-US" dirty="0" err="1" smtClean="0"/>
              <a:t>hrudníka</a:t>
            </a:r>
            <a:r>
              <a:rPr dirty="0" smtClean="0"/>
              <a:t>.</a:t>
            </a:r>
            <a:r>
              <a:rPr dirty="0"/>
              <a:t> </a:t>
            </a:r>
          </a:p>
          <a:p>
            <a:pPr>
              <a:lnSpc>
                <a:spcPct val="120000"/>
              </a:lnSpc>
              <a:defRPr sz="1600">
                <a:solidFill>
                  <a:srgbClr val="404040"/>
                </a:solidFill>
                <a:latin typeface="Gilroy Regular"/>
                <a:ea typeface="Gilroy Regular"/>
                <a:cs typeface="Gilroy Regular"/>
                <a:sym typeface="Gilroy Regular"/>
              </a:defRPr>
            </a:pPr>
            <a:r>
              <a:rPr dirty="0"/>
              <a:t/>
            </a:r>
            <a:br>
              <a:rPr dirty="0"/>
            </a:br>
            <a:r>
              <a:rPr dirty="0" err="1" smtClean="0"/>
              <a:t>Та</a:t>
            </a:r>
            <a:r>
              <a:rPr lang="en-US" dirty="0" err="1" smtClean="0"/>
              <a:t>kže</a:t>
            </a:r>
            <a:r>
              <a:rPr lang="en-US" dirty="0" smtClean="0"/>
              <a:t> </a:t>
            </a:r>
            <a:r>
              <a:rPr lang="en-US" dirty="0" err="1" smtClean="0"/>
              <a:t>žena</a:t>
            </a:r>
            <a:r>
              <a:rPr lang="en-US" dirty="0" smtClean="0"/>
              <a:t> je </a:t>
            </a:r>
            <a:r>
              <a:rPr lang="en-US" dirty="0" err="1" smtClean="0"/>
              <a:t>pripravená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zblíženie</a:t>
            </a:r>
            <a:r>
              <a:rPr dirty="0" smtClean="0"/>
              <a:t>, </a:t>
            </a:r>
            <a:r>
              <a:rPr lang="en-US" dirty="0" err="1" smtClean="0"/>
              <a:t>čo</a:t>
            </a:r>
            <a:r>
              <a:rPr lang="en-US" dirty="0" smtClean="0"/>
              <a:t> je </a:t>
            </a:r>
            <a:r>
              <a:rPr lang="en-US" b="1" dirty="0" err="1" smtClean="0">
                <a:solidFill>
                  <a:srgbClr val="CB3E6F"/>
                </a:solidFill>
                <a:latin typeface="Gilroy Bold"/>
                <a:ea typeface="Gilroy Bold"/>
                <a:cs typeface="Gilroy Bold"/>
                <a:sym typeface="Gilroy Bold"/>
              </a:rPr>
              <a:t>nemožné</a:t>
            </a:r>
            <a:r>
              <a:rPr lang="en-US" b="1" dirty="0" smtClean="0">
                <a:solidFill>
                  <a:srgbClr val="CB3E6F"/>
                </a:solidFill>
                <a:latin typeface="Gilroy Bold"/>
                <a:ea typeface="Gilroy Bold"/>
                <a:cs typeface="Gilroy Bold"/>
                <a:sym typeface="Gilroy Bold"/>
              </a:rPr>
              <a:t> bez </a:t>
            </a:r>
            <a:r>
              <a:rPr lang="en-US" b="1" dirty="0" err="1" smtClean="0">
                <a:solidFill>
                  <a:srgbClr val="CB3E6F"/>
                </a:solidFill>
                <a:latin typeface="Gilroy Bold"/>
                <a:ea typeface="Gilroy Bold"/>
                <a:cs typeface="Gilroy Bold"/>
                <a:sym typeface="Gilroy Bold"/>
              </a:rPr>
              <a:t>skutočnej</a:t>
            </a:r>
            <a:r>
              <a:rPr lang="en-US" b="1" dirty="0" smtClean="0">
                <a:solidFill>
                  <a:srgbClr val="CB3E6F"/>
                </a:solidFill>
                <a:latin typeface="Gilroy Bold"/>
                <a:ea typeface="Gilroy Bold"/>
                <a:cs typeface="Gilroy Bold"/>
                <a:sym typeface="Gilroy Bold"/>
              </a:rPr>
              <a:t> </a:t>
            </a:r>
            <a:r>
              <a:rPr lang="en-US" b="1" dirty="0" err="1" smtClean="0">
                <a:solidFill>
                  <a:srgbClr val="CB3E6F"/>
                </a:solidFill>
                <a:latin typeface="Gilroy Bold"/>
                <a:ea typeface="Gilroy Bold"/>
                <a:cs typeface="Gilroy Bold"/>
                <a:sym typeface="Gilroy Bold"/>
              </a:rPr>
              <a:t>túžby</a:t>
            </a:r>
            <a:r>
              <a:rPr b="0" dirty="0">
                <a:solidFill>
                  <a:srgbClr val="404040"/>
                </a:solidFill>
                <a:latin typeface="Gilroy Regular"/>
                <a:ea typeface="Gilroy Regular"/>
                <a:cs typeface="Gilroy Regular"/>
                <a:sym typeface="Gilroy Regular"/>
              </a:rPr>
              <a:t> </a:t>
            </a:r>
          </a:p>
        </p:txBody>
      </p:sp>
      <p:pic>
        <p:nvPicPr>
          <p:cNvPr id="220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013700" y="4782532"/>
            <a:ext cx="812800" cy="20377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2E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2_Libidextra_3.jpg" descr="2_Libidextra_3.jpg"/>
          <p:cNvPicPr>
            <a:picLocks noChangeAspect="1"/>
          </p:cNvPicPr>
          <p:nvPr/>
        </p:nvPicPr>
        <p:blipFill>
          <a:blip r:embed="rId3">
            <a:extLst/>
          </a:blip>
          <a:srcRect l="14031" t="15703" r="4404" b="2832"/>
          <a:stretch>
            <a:fillRect/>
          </a:stretch>
        </p:blipFill>
        <p:spPr>
          <a:xfrm>
            <a:off x="-5680" y="-1"/>
            <a:ext cx="9155358" cy="5143503"/>
          </a:xfrm>
          <a:prstGeom prst="rect">
            <a:avLst/>
          </a:prstGeom>
          <a:ln w="12700">
            <a:miter lim="400000"/>
          </a:ln>
        </p:spPr>
      </p:pic>
      <p:sp>
        <p:nvSpPr>
          <p:cNvPr id="225" name="Google Shape;65;p15"/>
          <p:cNvSpPr txBox="1">
            <a:spLocks noGrp="1"/>
          </p:cNvSpPr>
          <p:nvPr>
            <p:ph type="ctrTitle"/>
          </p:nvPr>
        </p:nvSpPr>
        <p:spPr>
          <a:xfrm>
            <a:off x="298146" y="1183965"/>
            <a:ext cx="5927993" cy="1770262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algn="l">
              <a:lnSpc>
                <a:spcPct val="90000"/>
              </a:lnSpc>
              <a:defRPr sz="3400">
                <a:solidFill>
                  <a:srgbClr val="FDEFCD"/>
                </a:solidFill>
                <a:latin typeface="Gilroy Bold"/>
                <a:ea typeface="Gilroy Bold"/>
                <a:cs typeface="Gilroy Bold"/>
                <a:sym typeface="Gilroy Bold"/>
              </a:defRPr>
            </a:pPr>
            <a:r>
              <a:rPr lang="en-US" dirty="0" err="1" smtClean="0"/>
              <a:t>Prírodná</a:t>
            </a:r>
            <a:r>
              <a:rPr lang="en-US" dirty="0" smtClean="0"/>
              <a:t> </a:t>
            </a:r>
            <a:r>
              <a:rPr lang="en-US" dirty="0" err="1" smtClean="0"/>
              <a:t>receptúra</a:t>
            </a:r>
            <a:r>
              <a:rPr dirty="0" smtClean="0"/>
              <a:t> </a:t>
            </a:r>
            <a:r>
              <a:rPr dirty="0"/>
              <a:t/>
            </a:r>
            <a:br>
              <a:rPr dirty="0"/>
            </a:br>
            <a:r>
              <a:rPr lang="en-US" dirty="0" smtClean="0"/>
              <a:t>pre </a:t>
            </a:r>
            <a:r>
              <a:rPr lang="en-US" dirty="0" err="1" smtClean="0"/>
              <a:t>bohatý</a:t>
            </a:r>
            <a:r>
              <a:rPr lang="en-US" dirty="0" smtClean="0"/>
              <a:t> </a:t>
            </a:r>
            <a:r>
              <a:rPr lang="en-US" dirty="0" err="1" smtClean="0"/>
              <a:t>život</a:t>
            </a:r>
            <a:r>
              <a:rPr lang="en-US" dirty="0" smtClean="0"/>
              <a:t>, </a:t>
            </a:r>
            <a:br>
              <a:rPr lang="en-US" dirty="0" smtClean="0"/>
            </a:br>
            <a:r>
              <a:rPr lang="en-US" dirty="0" err="1" smtClean="0"/>
              <a:t>plný</a:t>
            </a:r>
            <a:r>
              <a:rPr lang="en-US" dirty="0" smtClean="0"/>
              <a:t> </a:t>
            </a:r>
            <a:r>
              <a:rPr lang="en-US" dirty="0" err="1" smtClean="0"/>
              <a:t>potešenia</a:t>
            </a:r>
            <a:endParaRPr dirty="0"/>
          </a:p>
        </p:txBody>
      </p:sp>
      <p:sp>
        <p:nvSpPr>
          <p:cNvPr id="226" name="Google Shape;65;p15"/>
          <p:cNvSpPr txBox="1"/>
          <p:nvPr/>
        </p:nvSpPr>
        <p:spPr>
          <a:xfrm>
            <a:off x="323548" y="2981478"/>
            <a:ext cx="4634042" cy="12840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1" tIns="91421" rIns="91421" bIns="91421">
            <a:normAutofit/>
          </a:bodyPr>
          <a:lstStyle/>
          <a:p>
            <a:pPr>
              <a:defRPr sz="1600">
                <a:solidFill>
                  <a:srgbClr val="FFFFFF"/>
                </a:solidFill>
                <a:latin typeface="Gilroy Bold"/>
                <a:ea typeface="Gilroy Bold"/>
                <a:cs typeface="Gilroy Bold"/>
                <a:sym typeface="Gilroy Bold"/>
              </a:defRPr>
            </a:pPr>
            <a:r>
              <a:rPr dirty="0" err="1"/>
              <a:t>Libidextra</a:t>
            </a:r>
            <a:r>
              <a:rPr dirty="0"/>
              <a:t> Women </a:t>
            </a:r>
            <a:r>
              <a:rPr dirty="0">
                <a:latin typeface="Gilroy Regular"/>
                <a:ea typeface="Gilroy Regular"/>
                <a:cs typeface="Gilroy Regular"/>
                <a:sym typeface="Gilroy Regular"/>
              </a:rPr>
              <a:t>— </a:t>
            </a:r>
            <a:r>
              <a:rPr lang="en-US" dirty="0" err="1" smtClean="0">
                <a:latin typeface="Gilroy Regular"/>
                <a:ea typeface="Gilroy Regular"/>
                <a:cs typeface="Gilroy Regular"/>
                <a:sym typeface="Gilroy Regular"/>
              </a:rPr>
              <a:t>produkt</a:t>
            </a:r>
            <a:r>
              <a:rPr lang="en-US" dirty="0" smtClean="0">
                <a:latin typeface="Gilroy Regular"/>
                <a:ea typeface="Gilroy Regular"/>
                <a:cs typeface="Gilroy Regular"/>
                <a:sym typeface="Gilroy Regular"/>
              </a:rPr>
              <a:t> </a:t>
            </a:r>
            <a:r>
              <a:rPr lang="en-US" dirty="0" err="1" smtClean="0">
                <a:latin typeface="Gilroy Regular"/>
                <a:ea typeface="Gilroy Regular"/>
                <a:cs typeface="Gilroy Regular"/>
                <a:sym typeface="Gilroy Regular"/>
              </a:rPr>
              <a:t>na</a:t>
            </a:r>
            <a:r>
              <a:rPr lang="en-US" dirty="0" smtClean="0">
                <a:latin typeface="Gilroy Regular"/>
                <a:ea typeface="Gilroy Regular"/>
                <a:cs typeface="Gilroy Regular"/>
                <a:sym typeface="Gilroy Regular"/>
              </a:rPr>
              <a:t> </a:t>
            </a:r>
            <a:r>
              <a:rPr lang="en-US" dirty="0" err="1" smtClean="0">
                <a:latin typeface="Gilroy Regular"/>
                <a:ea typeface="Gilroy Regular"/>
                <a:cs typeface="Gilroy Regular"/>
                <a:sym typeface="Gilroy Regular"/>
              </a:rPr>
              <a:t>zvýšenie</a:t>
            </a:r>
            <a:r>
              <a:rPr lang="en-US" dirty="0" smtClean="0">
                <a:latin typeface="Gilroy Regular"/>
                <a:ea typeface="Gilroy Regular"/>
                <a:cs typeface="Gilroy Regular"/>
                <a:sym typeface="Gilroy Regular"/>
              </a:rPr>
              <a:t> </a:t>
            </a:r>
            <a:r>
              <a:rPr lang="en-US" dirty="0" err="1" smtClean="0">
                <a:latin typeface="Gilroy Regular"/>
                <a:ea typeface="Gilroy Regular"/>
                <a:cs typeface="Gilroy Regular"/>
                <a:sym typeface="Gilroy Regular"/>
              </a:rPr>
              <a:t>ženskej</a:t>
            </a:r>
            <a:r>
              <a:rPr lang="en-US" dirty="0" smtClean="0">
                <a:latin typeface="Gilroy Regular"/>
                <a:ea typeface="Gilroy Regular"/>
                <a:cs typeface="Gilroy Regular"/>
                <a:sym typeface="Gilroy Regular"/>
              </a:rPr>
              <a:t> </a:t>
            </a:r>
            <a:r>
              <a:rPr lang="en-US" dirty="0" err="1" smtClean="0">
                <a:latin typeface="Gilroy Regular"/>
                <a:ea typeface="Gilroy Regular"/>
                <a:cs typeface="Gilroy Regular"/>
                <a:sym typeface="Gilroy Regular"/>
              </a:rPr>
              <a:t>zmyselnosti</a:t>
            </a:r>
            <a:r>
              <a:rPr lang="en-US" dirty="0" smtClean="0">
                <a:latin typeface="Gilroy Regular"/>
                <a:ea typeface="Gilroy Regular"/>
                <a:cs typeface="Gilroy Regular"/>
                <a:sym typeface="Gilroy Regular"/>
              </a:rPr>
              <a:t> a </a:t>
            </a:r>
            <a:r>
              <a:rPr lang="en-US" dirty="0" err="1" smtClean="0">
                <a:latin typeface="Gilroy Regular"/>
                <a:ea typeface="Gilroy Regular"/>
                <a:cs typeface="Gilroy Regular"/>
                <a:sym typeface="Gilroy Regular"/>
              </a:rPr>
              <a:t>sexuálnej</a:t>
            </a:r>
            <a:r>
              <a:rPr lang="en-US" dirty="0" smtClean="0">
                <a:latin typeface="Gilroy Regular"/>
                <a:ea typeface="Gilroy Regular"/>
                <a:cs typeface="Gilroy Regular"/>
                <a:sym typeface="Gilroy Regular"/>
              </a:rPr>
              <a:t> </a:t>
            </a:r>
            <a:r>
              <a:rPr lang="en-US" dirty="0" err="1" smtClean="0">
                <a:latin typeface="Gilroy Regular"/>
                <a:ea typeface="Gilroy Regular"/>
                <a:cs typeface="Gilroy Regular"/>
                <a:sym typeface="Gilroy Regular"/>
              </a:rPr>
              <a:t>túžby</a:t>
            </a:r>
            <a:endParaRPr dirty="0">
              <a:latin typeface="Gilroy Regular"/>
              <a:ea typeface="Gilroy Regular"/>
              <a:cs typeface="Gilroy Regular"/>
              <a:sym typeface="Gilroy Regular"/>
            </a:endParaRPr>
          </a:p>
        </p:txBody>
      </p:sp>
      <p:pic>
        <p:nvPicPr>
          <p:cNvPr id="227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013700" y="4782532"/>
            <a:ext cx="812800" cy="20377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B3E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65;p15"/>
          <p:cNvSpPr txBox="1">
            <a:spLocks noGrp="1"/>
          </p:cNvSpPr>
          <p:nvPr>
            <p:ph type="ctrTitle"/>
          </p:nvPr>
        </p:nvSpPr>
        <p:spPr>
          <a:xfrm>
            <a:off x="310847" y="452937"/>
            <a:ext cx="8141642" cy="1770261"/>
          </a:xfrm>
          <a:prstGeom prst="rect">
            <a:avLst/>
          </a:prstGeom>
        </p:spPr>
        <p:txBody>
          <a:bodyPr anchor="t"/>
          <a:lstStyle/>
          <a:p>
            <a:pPr algn="l">
              <a:lnSpc>
                <a:spcPct val="80000"/>
              </a:lnSpc>
              <a:defRPr sz="2800" b="1">
                <a:solidFill>
                  <a:srgbClr val="6A001C"/>
                </a:solidFill>
                <a:latin typeface="Gilroy Bold"/>
                <a:ea typeface="Gilroy Bold"/>
                <a:cs typeface="Gilroy Bold"/>
                <a:sym typeface="Gilroy Bold"/>
              </a:defRPr>
            </a:pPr>
            <a:r>
              <a:rPr dirty="0" err="1"/>
              <a:t>Libidextra</a:t>
            </a:r>
            <a:r>
              <a:rPr dirty="0"/>
              <a:t> Women: </a:t>
            </a:r>
            <a:br>
              <a:rPr dirty="0"/>
            </a:br>
            <a:r>
              <a:rPr lang="en-US" dirty="0" err="1" smtClean="0"/>
              <a:t>inovatívna</a:t>
            </a:r>
            <a:r>
              <a:rPr lang="en-US" dirty="0" smtClean="0"/>
              <a:t> forma </a:t>
            </a:r>
            <a:r>
              <a:rPr lang="en-US" dirty="0" err="1" smtClean="0"/>
              <a:t>uvoľňovania</a:t>
            </a:r>
            <a:endParaRPr dirty="0"/>
          </a:p>
        </p:txBody>
      </p:sp>
      <p:sp>
        <p:nvSpPr>
          <p:cNvPr id="232" name="Google Shape;65;p15"/>
          <p:cNvSpPr txBox="1"/>
          <p:nvPr/>
        </p:nvSpPr>
        <p:spPr>
          <a:xfrm>
            <a:off x="309298" y="1246592"/>
            <a:ext cx="6536002" cy="9458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1" tIns="91421" rIns="91421" bIns="91421">
            <a:normAutofit/>
          </a:bodyPr>
          <a:lstStyle/>
          <a:p>
            <a:pPr>
              <a:lnSpc>
                <a:spcPct val="108000"/>
              </a:lnSpc>
              <a:defRPr>
                <a:solidFill>
                  <a:srgbClr val="FFEFDD"/>
                </a:solidFill>
                <a:latin typeface="Gilroy Regular"/>
                <a:ea typeface="Gilroy Regular"/>
                <a:cs typeface="Gilroy Regular"/>
                <a:sym typeface="Gilroy Regular"/>
              </a:defRPr>
            </a:pPr>
            <a:r>
              <a:rPr lang="en-US" dirty="0" err="1" smtClean="0"/>
              <a:t>Kapsule</a:t>
            </a:r>
            <a:r>
              <a:rPr lang="en-US" dirty="0" smtClean="0"/>
              <a:t> s </a:t>
            </a:r>
            <a:r>
              <a:rPr lang="en-US" dirty="0" err="1" smtClean="0"/>
              <a:t>mikropeletami</a:t>
            </a:r>
            <a:r>
              <a:rPr lang="en-US" dirty="0" smtClean="0"/>
              <a:t> v </a:t>
            </a:r>
            <a:r>
              <a:rPr lang="en-US" dirty="0" err="1" smtClean="0"/>
              <a:t>oleji</a:t>
            </a:r>
            <a:r>
              <a:rPr lang="en-US" dirty="0" smtClean="0"/>
              <a:t> </a:t>
            </a:r>
            <a:r>
              <a:rPr lang="en-US" dirty="0" err="1" smtClean="0"/>
              <a:t>zabezpečujú</a:t>
            </a:r>
            <a:r>
              <a:rPr dirty="0" smtClean="0"/>
              <a:t>: </a:t>
            </a:r>
            <a:endParaRPr dirty="0"/>
          </a:p>
        </p:txBody>
      </p:sp>
      <p:pic>
        <p:nvPicPr>
          <p:cNvPr id="233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013700" y="4782532"/>
            <a:ext cx="812800" cy="203777"/>
          </a:xfrm>
          <a:prstGeom prst="rect">
            <a:avLst/>
          </a:prstGeom>
          <a:ln w="12700">
            <a:miter lim="400000"/>
          </a:ln>
        </p:spPr>
      </p:pic>
      <p:sp>
        <p:nvSpPr>
          <p:cNvPr id="234" name="Google Shape;65;p15"/>
          <p:cNvSpPr txBox="1"/>
          <p:nvPr/>
        </p:nvSpPr>
        <p:spPr>
          <a:xfrm>
            <a:off x="1236206" y="3033442"/>
            <a:ext cx="1643354" cy="10663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1" tIns="91421" rIns="91421" bIns="91421">
            <a:normAutofit/>
          </a:bodyPr>
          <a:lstStyle/>
          <a:p>
            <a:pPr>
              <a:lnSpc>
                <a:spcPct val="120000"/>
              </a:lnSpc>
              <a:defRPr sz="1600">
                <a:solidFill>
                  <a:srgbClr val="F7E6C6"/>
                </a:solidFill>
                <a:latin typeface="Gilroy Regular"/>
                <a:ea typeface="Gilroy Regular"/>
                <a:cs typeface="Gilroy Regular"/>
                <a:sym typeface="Gilroy Regular"/>
              </a:defRPr>
            </a:pPr>
            <a:r>
              <a:rPr lang="en-US" dirty="0" err="1" smtClean="0"/>
              <a:t>Zvýšenú</a:t>
            </a:r>
            <a:r>
              <a:rPr lang="en-US" dirty="0" smtClean="0"/>
              <a:t> </a:t>
            </a:r>
            <a:r>
              <a:rPr lang="en-US" dirty="0" err="1" smtClean="0"/>
              <a:t>biologickú</a:t>
            </a:r>
            <a:r>
              <a:rPr lang="en-US" dirty="0" smtClean="0"/>
              <a:t> </a:t>
            </a:r>
            <a:r>
              <a:rPr lang="en-US" dirty="0" err="1" smtClean="0"/>
              <a:t>dostupnosť</a:t>
            </a:r>
            <a:endParaRPr dirty="0"/>
          </a:p>
        </p:txBody>
      </p:sp>
      <p:sp>
        <p:nvSpPr>
          <p:cNvPr id="235" name="Google Shape;65;p15"/>
          <p:cNvSpPr txBox="1"/>
          <p:nvPr/>
        </p:nvSpPr>
        <p:spPr>
          <a:xfrm>
            <a:off x="1236206" y="2024487"/>
            <a:ext cx="2629887" cy="10647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1" tIns="91421" rIns="91421" bIns="91421">
            <a:normAutofit/>
          </a:bodyPr>
          <a:lstStyle/>
          <a:p>
            <a:pPr>
              <a:lnSpc>
                <a:spcPct val="120000"/>
              </a:lnSpc>
              <a:defRPr sz="1600">
                <a:solidFill>
                  <a:srgbClr val="F7E6C6"/>
                </a:solidFill>
                <a:latin typeface="Gilroy Regular"/>
                <a:ea typeface="Gilroy Regular"/>
                <a:cs typeface="Gilroy Regular"/>
                <a:sym typeface="Gilroy Regular"/>
              </a:defRPr>
            </a:pPr>
            <a:r>
              <a:rPr lang="en-US" dirty="0" err="1" smtClean="0"/>
              <a:t>Predĺžené</a:t>
            </a:r>
            <a:r>
              <a:rPr lang="en-US" dirty="0" smtClean="0"/>
              <a:t> </a:t>
            </a:r>
            <a:r>
              <a:rPr lang="en-US" dirty="0" err="1" smtClean="0"/>
              <a:t>uvoľňovanie</a:t>
            </a:r>
            <a:r>
              <a:rPr lang="en-US" dirty="0" smtClean="0"/>
              <a:t> </a:t>
            </a:r>
            <a:r>
              <a:rPr lang="en-US" dirty="0" err="1" smtClean="0"/>
              <a:t>účinných</a:t>
            </a:r>
            <a:r>
              <a:rPr lang="en-US" dirty="0" smtClean="0"/>
              <a:t> </a:t>
            </a:r>
            <a:r>
              <a:rPr lang="en-US" dirty="0" err="1" smtClean="0"/>
              <a:t>látok</a:t>
            </a:r>
            <a:endParaRPr dirty="0"/>
          </a:p>
        </p:txBody>
      </p:sp>
      <p:sp>
        <p:nvSpPr>
          <p:cNvPr id="236" name="Google Shape;65;p15"/>
          <p:cNvSpPr txBox="1"/>
          <p:nvPr/>
        </p:nvSpPr>
        <p:spPr>
          <a:xfrm>
            <a:off x="6489120" y="1930628"/>
            <a:ext cx="2008193" cy="11679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1" tIns="91421" rIns="91421" bIns="91421">
            <a:normAutofit/>
          </a:bodyPr>
          <a:lstStyle/>
          <a:p>
            <a:pPr>
              <a:lnSpc>
                <a:spcPct val="120000"/>
              </a:lnSpc>
              <a:defRPr sz="1600">
                <a:solidFill>
                  <a:srgbClr val="F7E6C6"/>
                </a:solidFill>
                <a:latin typeface="Gilroy Regular"/>
                <a:ea typeface="Gilroy Regular"/>
                <a:cs typeface="Gilroy Regular"/>
                <a:sym typeface="Gilroy Regular"/>
              </a:defRPr>
            </a:pPr>
            <a:r>
              <a:rPr lang="en-US" dirty="0" err="1" smtClean="0"/>
              <a:t>Lepšiu</a:t>
            </a:r>
            <a:r>
              <a:rPr lang="en-US" dirty="0" smtClean="0"/>
              <a:t> </a:t>
            </a:r>
            <a:r>
              <a:rPr lang="en-US" dirty="0" err="1" smtClean="0"/>
              <a:t>stabilitu</a:t>
            </a:r>
            <a:r>
              <a:rPr lang="en-US" dirty="0" smtClean="0"/>
              <a:t> </a:t>
            </a:r>
            <a:r>
              <a:rPr lang="en-US" dirty="0" err="1" smtClean="0"/>
              <a:t>účinných</a:t>
            </a:r>
            <a:r>
              <a:rPr lang="en-US" dirty="0" smtClean="0"/>
              <a:t> </a:t>
            </a:r>
            <a:r>
              <a:rPr lang="en-US" dirty="0" err="1" smtClean="0"/>
              <a:t>látok</a:t>
            </a:r>
            <a:endParaRPr dirty="0"/>
          </a:p>
        </p:txBody>
      </p:sp>
      <p:pic>
        <p:nvPicPr>
          <p:cNvPr id="237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22588" y="2135363"/>
            <a:ext cx="698496" cy="698503"/>
          </a:xfrm>
          <a:prstGeom prst="rect">
            <a:avLst/>
          </a:prstGeom>
          <a:ln w="12700">
            <a:miter lim="400000"/>
          </a:ln>
        </p:spPr>
      </p:pic>
      <p:pic>
        <p:nvPicPr>
          <p:cNvPr id="238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19333" y="3069617"/>
            <a:ext cx="698495" cy="698504"/>
          </a:xfrm>
          <a:prstGeom prst="rect">
            <a:avLst/>
          </a:prstGeom>
          <a:ln w="12700">
            <a:miter lim="400000"/>
          </a:ln>
        </p:spPr>
      </p:pic>
      <p:pic>
        <p:nvPicPr>
          <p:cNvPr id="239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749795" y="2135363"/>
            <a:ext cx="698497" cy="698503"/>
          </a:xfrm>
          <a:prstGeom prst="rect">
            <a:avLst/>
          </a:prstGeom>
          <a:ln w="12700">
            <a:miter lim="400000"/>
          </a:ln>
        </p:spPr>
      </p:pic>
      <p:sp>
        <p:nvSpPr>
          <p:cNvPr id="240" name="Google Shape;65;p15"/>
          <p:cNvSpPr txBox="1"/>
          <p:nvPr/>
        </p:nvSpPr>
        <p:spPr>
          <a:xfrm>
            <a:off x="6529948" y="3015688"/>
            <a:ext cx="1967365" cy="11679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1" tIns="91421" rIns="91421" bIns="91421">
            <a:normAutofit/>
          </a:bodyPr>
          <a:lstStyle/>
          <a:p>
            <a:pPr>
              <a:lnSpc>
                <a:spcPct val="120000"/>
              </a:lnSpc>
              <a:defRPr sz="1600">
                <a:solidFill>
                  <a:srgbClr val="F7E6C6"/>
                </a:solidFill>
                <a:latin typeface="Gilroy Regular"/>
                <a:ea typeface="Gilroy Regular"/>
                <a:cs typeface="Gilroy Regular"/>
                <a:sym typeface="Gilroy Regular"/>
              </a:defRPr>
            </a:pPr>
            <a:r>
              <a:rPr lang="en-US" dirty="0" err="1" smtClean="0"/>
              <a:t>Zníženie</a:t>
            </a:r>
            <a:r>
              <a:rPr lang="en-US" dirty="0" smtClean="0"/>
              <a:t> </a:t>
            </a:r>
            <a:r>
              <a:rPr lang="en-US" dirty="0" err="1" smtClean="0"/>
              <a:t>rizika</a:t>
            </a:r>
            <a:r>
              <a:rPr lang="en-US" dirty="0" smtClean="0"/>
              <a:t> </a:t>
            </a:r>
            <a:r>
              <a:rPr lang="en-US" dirty="0" err="1" smtClean="0"/>
              <a:t>vedľajších</a:t>
            </a:r>
            <a:r>
              <a:rPr lang="en-US" dirty="0" smtClean="0"/>
              <a:t> </a:t>
            </a:r>
            <a:r>
              <a:rPr lang="en-US" dirty="0" err="1" smtClean="0"/>
              <a:t>účinkov</a:t>
            </a:r>
            <a:endParaRPr dirty="0"/>
          </a:p>
        </p:txBody>
      </p:sp>
      <p:pic>
        <p:nvPicPr>
          <p:cNvPr id="241" name="Изображение" descr="Изображение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5749795" y="3069615"/>
            <a:ext cx="698498" cy="698505"/>
          </a:xfrm>
          <a:prstGeom prst="rect">
            <a:avLst/>
          </a:prstGeom>
          <a:ln w="12700">
            <a:miter lim="400000"/>
          </a:ln>
        </p:spPr>
      </p:pic>
      <p:pic>
        <p:nvPicPr>
          <p:cNvPr id="242" name="Рисунок 2" descr="Рисунок 2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2841331" y="1397218"/>
            <a:ext cx="3336931" cy="3336931"/>
          </a:xfrm>
          <a:prstGeom prst="rect">
            <a:avLst/>
          </a:prstGeom>
          <a:ln w="12700">
            <a:miter lim="400000"/>
          </a:ln>
        </p:spPr>
      </p:pic>
      <p:pic>
        <p:nvPicPr>
          <p:cNvPr id="243" name="Рисунок 3" descr="Рисунок 3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3707229" y="4672298"/>
            <a:ext cx="1652563" cy="463080"/>
          </a:xfrm>
          <a:prstGeom prst="rect">
            <a:avLst/>
          </a:prstGeom>
          <a:ln w="12700">
            <a:miter lim="400000"/>
          </a:ln>
        </p:spPr>
      </p:pic>
      <p:sp>
        <p:nvSpPr>
          <p:cNvPr id="244" name="Прямая соединительная линия 5"/>
          <p:cNvSpPr/>
          <p:nvPr/>
        </p:nvSpPr>
        <p:spPr>
          <a:xfrm>
            <a:off x="5092505" y="2484614"/>
            <a:ext cx="534573" cy="1"/>
          </a:xfrm>
          <a:prstGeom prst="line">
            <a:avLst/>
          </a:prstGeom>
          <a:ln w="12700">
            <a:solidFill>
              <a:srgbClr val="6A001C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45" name="Прямая соединительная линия 9"/>
          <p:cNvSpPr/>
          <p:nvPr/>
        </p:nvSpPr>
        <p:spPr>
          <a:xfrm flipV="1">
            <a:off x="2961214" y="2648098"/>
            <a:ext cx="703054" cy="702568"/>
          </a:xfrm>
          <a:prstGeom prst="line">
            <a:avLst/>
          </a:prstGeom>
          <a:ln w="12700">
            <a:solidFill>
              <a:srgbClr val="6A001C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46" name="Прямая соединительная линия 26"/>
          <p:cNvSpPr/>
          <p:nvPr/>
        </p:nvSpPr>
        <p:spPr>
          <a:xfrm>
            <a:off x="3387792" y="2484614"/>
            <a:ext cx="534573" cy="1"/>
          </a:xfrm>
          <a:prstGeom prst="line">
            <a:avLst/>
          </a:prstGeom>
          <a:ln w="12700">
            <a:solidFill>
              <a:srgbClr val="6A001C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47" name="Прямая соединительная линия 27"/>
          <p:cNvSpPr/>
          <p:nvPr/>
        </p:nvSpPr>
        <p:spPr>
          <a:xfrm>
            <a:off x="3655078" y="2654305"/>
            <a:ext cx="290299" cy="1"/>
          </a:xfrm>
          <a:prstGeom prst="line">
            <a:avLst/>
          </a:prstGeom>
          <a:ln w="12700">
            <a:solidFill>
              <a:srgbClr val="6A001C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48" name="Прямая соединительная линия 30"/>
          <p:cNvSpPr/>
          <p:nvPr/>
        </p:nvSpPr>
        <p:spPr>
          <a:xfrm>
            <a:off x="5092505" y="3359699"/>
            <a:ext cx="534573" cy="3667"/>
          </a:xfrm>
          <a:prstGeom prst="line">
            <a:avLst/>
          </a:prstGeom>
          <a:ln w="12700">
            <a:solidFill>
              <a:srgbClr val="6A001C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B3E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106;p23"/>
          <p:cNvSpPr txBox="1">
            <a:spLocks noGrp="1"/>
          </p:cNvSpPr>
          <p:nvPr>
            <p:ph type="ctrTitle"/>
          </p:nvPr>
        </p:nvSpPr>
        <p:spPr>
          <a:xfrm>
            <a:off x="1943100" y="1931821"/>
            <a:ext cx="4532687" cy="1532375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3300">
                <a:solidFill>
                  <a:srgbClr val="6A001C"/>
                </a:solidFill>
                <a:latin typeface="Gilroy Bold"/>
                <a:ea typeface="Gilroy Bold"/>
                <a:cs typeface="Gilroy Bold"/>
                <a:sym typeface="Gilroy Bold"/>
              </a:defRPr>
            </a:lvl1pPr>
          </a:lstStyle>
          <a:p>
            <a:r>
              <a:rPr lang="en-US" dirty="0" err="1" smtClean="0"/>
              <a:t>Čo</a:t>
            </a:r>
            <a:r>
              <a:rPr lang="en-US" dirty="0" smtClean="0"/>
              <a:t> je </a:t>
            </a:r>
            <a:r>
              <a:rPr lang="en-US" dirty="0" err="1" smtClean="0"/>
              <a:t>vo</a:t>
            </a:r>
            <a:r>
              <a:rPr lang="en-US" dirty="0" smtClean="0"/>
              <a:t> </a:t>
            </a:r>
            <a:r>
              <a:rPr lang="en-US" dirty="0" err="1" smtClean="0"/>
              <a:t>vnútri</a:t>
            </a:r>
            <a:r>
              <a:rPr dirty="0" smtClean="0"/>
              <a:t>?</a:t>
            </a:r>
            <a:endParaRPr dirty="0"/>
          </a:p>
        </p:txBody>
      </p:sp>
      <p:pic>
        <p:nvPicPr>
          <p:cNvPr id="253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13700" y="4782532"/>
            <a:ext cx="812800" cy="203777"/>
          </a:xfrm>
          <a:prstGeom prst="rect">
            <a:avLst/>
          </a:prstGeom>
          <a:ln w="12700">
            <a:miter lim="400000"/>
          </a:ln>
        </p:spPr>
      </p:pic>
      <p:sp>
        <p:nvSpPr>
          <p:cNvPr id="254" name="Google Shape;55;p13"/>
          <p:cNvSpPr txBox="1"/>
          <p:nvPr/>
        </p:nvSpPr>
        <p:spPr>
          <a:xfrm>
            <a:off x="1911899" y="-349866"/>
            <a:ext cx="8520602" cy="25083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1" tIns="91421" rIns="91421" bIns="91421" anchor="b">
            <a:normAutofit/>
          </a:bodyPr>
          <a:lstStyle/>
          <a:p>
            <a:pPr>
              <a:defRPr sz="3300">
                <a:solidFill>
                  <a:srgbClr val="FFFFFF"/>
                </a:solidFill>
                <a:latin typeface="Gilroy Bold"/>
                <a:ea typeface="Gilroy Bold"/>
                <a:cs typeface="Gilroy Bold"/>
                <a:sym typeface="Gilroy Bold"/>
              </a:defRPr>
            </a:pPr>
            <a:endParaRPr/>
          </a:p>
          <a:p>
            <a:pPr>
              <a:defRPr sz="5200">
                <a:solidFill>
                  <a:srgbClr val="FFFFFF"/>
                </a:solidFill>
                <a:latin typeface="Gilroy Bold"/>
                <a:ea typeface="Gilroy Bold"/>
                <a:cs typeface="Gilroy Bold"/>
                <a:sym typeface="Gilroy Bold"/>
              </a:defRPr>
            </a:pPr>
            <a:r>
              <a:t>Libidextra Women</a:t>
            </a:r>
          </a:p>
        </p:txBody>
      </p:sp>
      <p:pic>
        <p:nvPicPr>
          <p:cNvPr id="255" name="Изображение" descr="Изображение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38813" y="1374150"/>
            <a:ext cx="698496" cy="698502"/>
          </a:xfrm>
          <a:prstGeom prst="rect">
            <a:avLst/>
          </a:prstGeom>
          <a:ln w="12700">
            <a:miter lim="400000"/>
          </a:ln>
        </p:spPr>
      </p:pic>
      <p:sp>
        <p:nvSpPr>
          <p:cNvPr id="256" name="Соединит. линия"/>
          <p:cNvSpPr/>
          <p:nvPr/>
        </p:nvSpPr>
        <p:spPr>
          <a:xfrm>
            <a:off x="4930228" y="2208228"/>
            <a:ext cx="530941" cy="5246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00" h="19510" extrusionOk="0">
                <a:moveTo>
                  <a:pt x="21290" y="19510"/>
                </a:moveTo>
                <a:cubicBezTo>
                  <a:pt x="21600" y="4211"/>
                  <a:pt x="14503" y="-2090"/>
                  <a:pt x="0" y="606"/>
                </a:cubicBezTo>
              </a:path>
            </a:pathLst>
          </a:custGeom>
          <a:ln w="12700">
            <a:solidFill>
              <a:srgbClr val="FFFFFF"/>
            </a:solidFill>
            <a:headEnd type="triangle"/>
          </a:ln>
        </p:spPr>
        <p:txBody>
          <a:bodyPr lIns="0" tIns="0" rIns="0" bIns="0"/>
          <a:lstStyle/>
          <a:p>
            <a:endParaRPr/>
          </a:p>
        </p:txBody>
      </p:sp>
      <p:pic>
        <p:nvPicPr>
          <p:cNvPr id="257" name="Рисунок 7" descr="Рисунок 7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4053776">
            <a:off x="4128977" y="1884647"/>
            <a:ext cx="3336931" cy="3336931"/>
          </a:xfrm>
          <a:prstGeom prst="rect">
            <a:avLst/>
          </a:prstGeom>
          <a:ln w="12700">
            <a:miter lim="400000"/>
          </a:ln>
        </p:spPr>
      </p:pic>
      <p:pic>
        <p:nvPicPr>
          <p:cNvPr id="258" name="Рисунок 8" descr="Рисунок 8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618481" y="3702079"/>
            <a:ext cx="4604623" cy="202999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Off val="-2588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anthony-ievlev-cwWk5gZd4_Y-unsplash.jpg" descr="anthony-ievlev-cwWk5gZd4_Y-unsplash.jpg"/>
          <p:cNvPicPr>
            <a:picLocks noChangeAspect="1"/>
          </p:cNvPicPr>
          <p:nvPr/>
        </p:nvPicPr>
        <p:blipFill>
          <a:blip r:embed="rId3">
            <a:alphaModFix amt="40334"/>
            <a:extLst/>
          </a:blip>
          <a:srcRect t="16701" b="46502"/>
          <a:stretch>
            <a:fillRect/>
          </a:stretch>
        </p:blipFill>
        <p:spPr>
          <a:xfrm>
            <a:off x="-182512" y="0"/>
            <a:ext cx="9318961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261" name="Google Shape;65;p15"/>
          <p:cNvSpPr txBox="1">
            <a:spLocks noGrp="1"/>
          </p:cNvSpPr>
          <p:nvPr>
            <p:ph type="ctrTitle"/>
          </p:nvPr>
        </p:nvSpPr>
        <p:spPr>
          <a:xfrm>
            <a:off x="261782" y="1493211"/>
            <a:ext cx="8805140" cy="3391209"/>
          </a:xfrm>
          <a:prstGeom prst="rect">
            <a:avLst/>
          </a:prstGeom>
        </p:spPr>
        <p:txBody>
          <a:bodyPr anchor="t"/>
          <a:lstStyle/>
          <a:p>
            <a:pPr algn="l">
              <a:lnSpc>
                <a:spcPct val="90000"/>
              </a:lnSpc>
              <a:defRPr sz="3600" b="1">
                <a:solidFill>
                  <a:srgbClr val="FFEFDD"/>
                </a:solidFill>
                <a:latin typeface="Gilroy Bold"/>
                <a:ea typeface="Gilroy Bold"/>
                <a:cs typeface="Gilroy Bold"/>
                <a:sym typeface="Gilroy Bold"/>
              </a:defRPr>
            </a:pPr>
            <a:r>
              <a:rPr dirty="0"/>
              <a:t>                            </a:t>
            </a:r>
            <a:r>
              <a:rPr dirty="0">
                <a:solidFill>
                  <a:srgbClr val="FFFFFF"/>
                </a:solidFill>
              </a:rPr>
              <a:t>—  </a:t>
            </a:r>
            <a:r>
              <a:rPr lang="en-US" dirty="0" err="1" smtClean="0">
                <a:solidFill>
                  <a:srgbClr val="FFFFFF"/>
                </a:solidFill>
              </a:rPr>
              <a:t>patentovaný</a:t>
            </a:r>
            <a:r>
              <a:rPr lang="en-US" dirty="0" smtClean="0">
                <a:solidFill>
                  <a:srgbClr val="FFFFFF"/>
                </a:solidFill>
              </a:rPr>
              <a:t> extract zo </a:t>
            </a:r>
            <a:r>
              <a:rPr lang="en-US" dirty="0" err="1" smtClean="0">
                <a:solidFill>
                  <a:srgbClr val="FFFFFF"/>
                </a:solidFill>
              </a:rPr>
              <a:t>senovky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gréckej</a:t>
            </a:r>
            <a:r>
              <a:rPr lang="en-US" dirty="0" smtClean="0">
                <a:solidFill>
                  <a:srgbClr val="FFFFFF"/>
                </a:solidFill>
              </a:rPr>
              <a:t> pre </a:t>
            </a:r>
            <a:r>
              <a:rPr lang="en-US" dirty="0" err="1" smtClean="0">
                <a:solidFill>
                  <a:srgbClr val="FFFFFF"/>
                </a:solidFill>
              </a:rPr>
              <a:t>sexuálne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zdravie</a:t>
            </a:r>
            <a:r>
              <a:rPr lang="en-US" dirty="0" smtClean="0">
                <a:solidFill>
                  <a:srgbClr val="FFFFFF"/>
                </a:solidFill>
              </a:rPr>
              <a:t> a </a:t>
            </a:r>
            <a:r>
              <a:rPr lang="en-US" dirty="0" err="1" smtClean="0">
                <a:solidFill>
                  <a:srgbClr val="FFFFFF"/>
                </a:solidFill>
              </a:rPr>
              <a:t>zmiernenie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príznakov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menopauzy</a:t>
            </a:r>
            <a:endParaRPr dirty="0">
              <a:solidFill>
                <a:srgbClr val="FFFFFF"/>
              </a:solidFill>
            </a:endParaRPr>
          </a:p>
        </p:txBody>
      </p:sp>
      <p:sp>
        <p:nvSpPr>
          <p:cNvPr id="262" name="Google Shape;65;p15"/>
          <p:cNvSpPr txBox="1"/>
          <p:nvPr/>
        </p:nvSpPr>
        <p:spPr>
          <a:xfrm>
            <a:off x="261782" y="126290"/>
            <a:ext cx="3993434" cy="9504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1" tIns="91421" rIns="91421" bIns="91421">
            <a:normAutofit/>
          </a:bodyPr>
          <a:lstStyle>
            <a:lvl1pPr>
              <a:lnSpc>
                <a:spcPct val="120000"/>
              </a:lnSpc>
              <a:defRPr>
                <a:solidFill>
                  <a:srgbClr val="FFEFDD"/>
                </a:solidFill>
                <a:latin typeface="Gilroy Bold"/>
                <a:ea typeface="Gilroy Bold"/>
                <a:cs typeface="Gilroy Bold"/>
                <a:sym typeface="Gilroy Bold"/>
              </a:defRPr>
            </a:lvl1pPr>
          </a:lstStyle>
          <a:p>
            <a:r>
              <a:rPr lang="en-US" dirty="0" err="1" smtClean="0"/>
              <a:t>Bylinkové</a:t>
            </a:r>
            <a:r>
              <a:rPr lang="en-US" dirty="0" smtClean="0"/>
              <a:t> </a:t>
            </a:r>
            <a:r>
              <a:rPr lang="en-US" dirty="0" err="1" smtClean="0"/>
              <a:t>zloženie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zvýšenie</a:t>
            </a:r>
            <a:r>
              <a:rPr lang="en-US" dirty="0" smtClean="0"/>
              <a:t> </a:t>
            </a:r>
            <a:r>
              <a:rPr lang="en-US" dirty="0" err="1" smtClean="0"/>
              <a:t>zmyselnosti</a:t>
            </a:r>
            <a:r>
              <a:rPr lang="en-US" dirty="0" smtClean="0"/>
              <a:t> </a:t>
            </a:r>
          </a:p>
          <a:p>
            <a:r>
              <a:rPr lang="en-US" dirty="0" smtClean="0"/>
              <a:t>a </a:t>
            </a:r>
            <a:r>
              <a:rPr lang="en-US" dirty="0" err="1" smtClean="0"/>
              <a:t>ženskej</a:t>
            </a:r>
            <a:r>
              <a:rPr lang="en-US" dirty="0" smtClean="0"/>
              <a:t> </a:t>
            </a:r>
            <a:r>
              <a:rPr lang="en-US" dirty="0" err="1" smtClean="0"/>
              <a:t>túžby</a:t>
            </a:r>
            <a:endParaRPr dirty="0"/>
          </a:p>
        </p:txBody>
      </p:sp>
      <p:pic>
        <p:nvPicPr>
          <p:cNvPr id="263" name="Рисунок 2" descr="Рисунок 2"/>
          <p:cNvPicPr>
            <a:picLocks noChangeAspect="1"/>
          </p:cNvPicPr>
          <p:nvPr/>
        </p:nvPicPr>
        <p:blipFill>
          <a:blip r:embed="rId4">
            <a:extLst/>
          </a:blip>
          <a:srcRect b="62605"/>
          <a:stretch>
            <a:fillRect/>
          </a:stretch>
        </p:blipFill>
        <p:spPr>
          <a:xfrm rot="11670356">
            <a:off x="15742657" y="-1386557"/>
            <a:ext cx="6249436" cy="17692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923" y="0"/>
                </a:moveTo>
                <a:cubicBezTo>
                  <a:pt x="4890" y="0"/>
                  <a:pt x="0" y="4835"/>
                  <a:pt x="0" y="10800"/>
                </a:cubicBezTo>
                <a:cubicBezTo>
                  <a:pt x="0" y="16765"/>
                  <a:pt x="4890" y="21600"/>
                  <a:pt x="10923" y="21600"/>
                </a:cubicBezTo>
                <a:cubicBezTo>
                  <a:pt x="16167" y="21600"/>
                  <a:pt x="20544" y="17945"/>
                  <a:pt x="21600" y="13072"/>
                </a:cubicBezTo>
                <a:lnTo>
                  <a:pt x="21600" y="8528"/>
                </a:lnTo>
                <a:cubicBezTo>
                  <a:pt x="20544" y="3655"/>
                  <a:pt x="16167" y="0"/>
                  <a:pt x="10923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64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013700" y="4782532"/>
            <a:ext cx="812800" cy="203777"/>
          </a:xfrm>
          <a:prstGeom prst="rect">
            <a:avLst/>
          </a:prstGeom>
          <a:ln w="12700">
            <a:miter lim="400000"/>
          </a:ln>
        </p:spPr>
      </p:pic>
      <p:sp>
        <p:nvSpPr>
          <p:cNvPr id="265" name="Google Shape;65;p15"/>
          <p:cNvSpPr txBox="1"/>
          <p:nvPr/>
        </p:nvSpPr>
        <p:spPr>
          <a:xfrm>
            <a:off x="317310" y="4503418"/>
            <a:ext cx="5974669" cy="6223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1" tIns="91421" rIns="91421" bIns="91421">
            <a:normAutofit/>
          </a:bodyPr>
          <a:lstStyle/>
          <a:p>
            <a:pPr>
              <a:lnSpc>
                <a:spcPct val="120000"/>
              </a:lnSpc>
              <a:defRPr sz="1200">
                <a:solidFill>
                  <a:srgbClr val="FFFFFF"/>
                </a:solidFill>
                <a:latin typeface="Gilroy Regular"/>
                <a:ea typeface="Gilroy Regular"/>
                <a:cs typeface="Gilroy Regular"/>
                <a:sym typeface="Gilroy Regular"/>
              </a:defRPr>
            </a:pPr>
            <a:r>
              <a:rPr dirty="0" err="1"/>
              <a:t>Libifem</a:t>
            </a:r>
            <a:r>
              <a:rPr dirty="0"/>
              <a:t>™ </a:t>
            </a:r>
            <a:r>
              <a:rPr lang="en-US" dirty="0" smtClean="0"/>
              <a:t>je </a:t>
            </a:r>
            <a:r>
              <a:rPr lang="en-US" dirty="0" err="1" smtClean="0"/>
              <a:t>ochranná</a:t>
            </a:r>
            <a:r>
              <a:rPr lang="en-US" dirty="0" smtClean="0"/>
              <a:t> </a:t>
            </a:r>
            <a:r>
              <a:rPr lang="en-US" dirty="0" err="1" smtClean="0"/>
              <a:t>známka</a:t>
            </a:r>
            <a:r>
              <a:rPr lang="en-US" dirty="0" smtClean="0"/>
              <a:t> </a:t>
            </a:r>
            <a:r>
              <a:rPr lang="en-US" dirty="0" err="1" smtClean="0"/>
              <a:t>spoločnosti</a:t>
            </a:r>
            <a:r>
              <a:rPr lang="en-US" dirty="0" smtClean="0"/>
              <a:t> </a:t>
            </a:r>
            <a:r>
              <a:rPr dirty="0" smtClean="0"/>
              <a:t>GE </a:t>
            </a:r>
            <a:r>
              <a:rPr dirty="0"/>
              <a:t>Nutrients, Inc., USA. </a:t>
            </a:r>
            <a:br>
              <a:rPr dirty="0"/>
            </a:br>
            <a:r>
              <a:rPr dirty="0" err="1"/>
              <a:t>Libifen</a:t>
            </a:r>
            <a:r>
              <a:rPr dirty="0"/>
              <a:t>™ </a:t>
            </a:r>
            <a:r>
              <a:rPr lang="en-US" dirty="0"/>
              <a:t>je </a:t>
            </a:r>
            <a:r>
              <a:rPr lang="en-US" dirty="0" err="1"/>
              <a:t>ochranná</a:t>
            </a:r>
            <a:r>
              <a:rPr lang="en-US" dirty="0"/>
              <a:t> </a:t>
            </a:r>
            <a:r>
              <a:rPr lang="en-US" dirty="0" err="1"/>
              <a:t>známka</a:t>
            </a:r>
            <a:r>
              <a:rPr lang="en-US" dirty="0"/>
              <a:t> </a:t>
            </a:r>
            <a:r>
              <a:rPr lang="en-US" dirty="0" err="1"/>
              <a:t>spoločnosti</a:t>
            </a:r>
            <a:r>
              <a:rPr dirty="0" smtClean="0"/>
              <a:t> </a:t>
            </a:r>
            <a:r>
              <a:rPr dirty="0" err="1"/>
              <a:t>Gencor</a:t>
            </a:r>
            <a:r>
              <a:rPr dirty="0"/>
              <a:t> Pacific Limited, Hong Kong </a:t>
            </a:r>
          </a:p>
        </p:txBody>
      </p:sp>
      <p:pic>
        <p:nvPicPr>
          <p:cNvPr id="266" name="520b1be7b347148b6ee62f5da3e5839fd57c8d18-1553x1200 копия.png" descr="520b1be7b347148b6ee62f5da3e5839fd57c8d18-1553x1200 копия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61782" y="745524"/>
            <a:ext cx="3269213" cy="21777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hanna-postova-oha7AANDiL8-unsplash.jpg" descr="hanna-postova-oha7AANDiL8-unsplash.jpg"/>
          <p:cNvPicPr>
            <a:picLocks noChangeAspect="1"/>
          </p:cNvPicPr>
          <p:nvPr/>
        </p:nvPicPr>
        <p:blipFill>
          <a:blip r:embed="rId2">
            <a:alphaModFix amt="39720"/>
            <a:extLst/>
          </a:blip>
          <a:srcRect t="8376" b="8376"/>
          <a:stretch>
            <a:fillRect/>
          </a:stretch>
        </p:blipFill>
        <p:spPr>
          <a:xfrm>
            <a:off x="-61917" y="-2"/>
            <a:ext cx="9267831" cy="5143505"/>
          </a:xfrm>
          <a:prstGeom prst="rect">
            <a:avLst/>
          </a:prstGeom>
          <a:ln w="12700">
            <a:miter lim="400000"/>
          </a:ln>
        </p:spPr>
      </p:pic>
      <p:sp>
        <p:nvSpPr>
          <p:cNvPr id="271" name="Google Shape;65;p15">
            <a:hlinkClick r:id="rId3"/>
          </p:cNvPr>
          <p:cNvSpPr txBox="1"/>
          <p:nvPr/>
        </p:nvSpPr>
        <p:spPr>
          <a:xfrm>
            <a:off x="359533" y="4686749"/>
            <a:ext cx="5148765" cy="3692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1" tIns="91421" rIns="91421" bIns="91421" anchor="b">
            <a:spAutoFit/>
          </a:bodyPr>
          <a:lstStyle/>
          <a:p>
            <a:pPr>
              <a:defRPr sz="1200">
                <a:solidFill>
                  <a:srgbClr val="FFFFFF"/>
                </a:solidFill>
                <a:latin typeface="Gilroy Regular"/>
                <a:ea typeface="Gilroy Regular"/>
                <a:cs typeface="Gilroy Regular"/>
                <a:sym typeface="Gilroy Regular"/>
              </a:defRPr>
            </a:pPr>
            <a:r>
              <a:rPr dirty="0" smtClean="0"/>
              <a:t>**</a:t>
            </a:r>
            <a:r>
              <a:rPr lang="en-US" dirty="0" err="1" smtClean="0"/>
              <a:t>prečítajte</a:t>
            </a:r>
            <a:r>
              <a:rPr lang="en-US" dirty="0" smtClean="0"/>
              <a:t> </a:t>
            </a:r>
            <a:r>
              <a:rPr lang="en-US" dirty="0" err="1" smtClean="0"/>
              <a:t>si</a:t>
            </a:r>
            <a:r>
              <a:rPr lang="en-US" dirty="0" smtClean="0"/>
              <a:t> </a:t>
            </a:r>
            <a:r>
              <a:rPr lang="en-US" dirty="0" err="1" smtClean="0"/>
              <a:t>druhú</a:t>
            </a:r>
            <a:r>
              <a:rPr lang="en-US" dirty="0" smtClean="0"/>
              <a:t> </a:t>
            </a:r>
            <a:r>
              <a:rPr lang="en-US" dirty="0" err="1" smtClean="0"/>
              <a:t>štúdiu</a:t>
            </a:r>
            <a:r>
              <a:rPr lang="en-US" dirty="0" smtClean="0"/>
              <a:t> </a:t>
            </a:r>
            <a:r>
              <a:rPr lang="en-US" dirty="0" err="1" smtClean="0"/>
              <a:t>Libifem</a:t>
            </a:r>
            <a:endParaRPr u="sng" dirty="0">
              <a:uFill>
                <a:solidFill>
                  <a:srgbClr val="0000FF"/>
                </a:solidFill>
              </a:uFill>
            </a:endParaRPr>
          </a:p>
        </p:txBody>
      </p:sp>
      <p:sp>
        <p:nvSpPr>
          <p:cNvPr id="272" name="Google Shape;65;p15"/>
          <p:cNvSpPr txBox="1"/>
          <p:nvPr/>
        </p:nvSpPr>
        <p:spPr>
          <a:xfrm>
            <a:off x="310846" y="319124"/>
            <a:ext cx="7702854" cy="1735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1" tIns="91421" rIns="91421" bIns="91421">
            <a:spAutoFit/>
          </a:bodyPr>
          <a:lstStyle/>
          <a:p>
            <a:pPr>
              <a:lnSpc>
                <a:spcPct val="90000"/>
              </a:lnSpc>
              <a:defRPr sz="2800">
                <a:solidFill>
                  <a:srgbClr val="FFFFFF"/>
                </a:solidFill>
                <a:latin typeface="Gilroy Bold"/>
                <a:ea typeface="Gilroy Bold"/>
                <a:cs typeface="Gilroy Bold"/>
                <a:sym typeface="Gilroy Bold"/>
              </a:defRPr>
            </a:pPr>
            <a:r>
              <a:rPr lang="en-US" dirty="0" err="1" smtClean="0"/>
              <a:t>Výskumy</a:t>
            </a:r>
            <a:r>
              <a:rPr lang="en-US" dirty="0" smtClean="0"/>
              <a:t> </a:t>
            </a:r>
            <a:r>
              <a:rPr lang="en-US" dirty="0" err="1" smtClean="0"/>
              <a:t>potvrdzujú</a:t>
            </a:r>
            <a:r>
              <a:rPr lang="en-US" dirty="0" smtClean="0"/>
              <a:t> </a:t>
            </a:r>
          </a:p>
          <a:p>
            <a:pPr>
              <a:lnSpc>
                <a:spcPct val="90000"/>
              </a:lnSpc>
              <a:defRPr sz="2800">
                <a:solidFill>
                  <a:srgbClr val="FFFFFF"/>
                </a:solidFill>
                <a:latin typeface="Gilroy Bold"/>
                <a:ea typeface="Gilroy Bold"/>
                <a:cs typeface="Gilroy Bold"/>
                <a:sym typeface="Gilroy Bold"/>
              </a:defRPr>
            </a:pPr>
            <a:r>
              <a:rPr lang="en-US" dirty="0" err="1" smtClean="0"/>
              <a:t>pozitívny</a:t>
            </a:r>
            <a:r>
              <a:rPr lang="en-US" dirty="0" smtClean="0"/>
              <a:t> </a:t>
            </a:r>
            <a:r>
              <a:rPr lang="en-US" dirty="0" err="1" smtClean="0"/>
              <a:t>vplyv</a:t>
            </a:r>
            <a:r>
              <a:rPr lang="en-US" dirty="0" smtClean="0"/>
              <a:t> </a:t>
            </a:r>
          </a:p>
          <a:p>
            <a:pPr>
              <a:lnSpc>
                <a:spcPct val="90000"/>
              </a:lnSpc>
              <a:defRPr sz="2800">
                <a:solidFill>
                  <a:srgbClr val="FFFFFF"/>
                </a:solidFill>
                <a:latin typeface="Gilroy Bold"/>
                <a:ea typeface="Gilroy Bold"/>
                <a:cs typeface="Gilroy Bold"/>
                <a:sym typeface="Gilroy Bold"/>
              </a:defRPr>
            </a:pPr>
            <a:r>
              <a:rPr lang="en-US" dirty="0" err="1"/>
              <a:t>n</a:t>
            </a:r>
            <a:r>
              <a:rPr lang="en-US" dirty="0" err="1" smtClean="0"/>
              <a:t>a</a:t>
            </a:r>
            <a:r>
              <a:rPr lang="en-US" dirty="0" smtClean="0"/>
              <a:t> </a:t>
            </a:r>
            <a:r>
              <a:rPr lang="en-US" dirty="0" err="1" smtClean="0"/>
              <a:t>sexuálnu</a:t>
            </a:r>
            <a:r>
              <a:rPr lang="en-US" dirty="0" smtClean="0"/>
              <a:t> </a:t>
            </a:r>
            <a:r>
              <a:rPr lang="en-US" dirty="0" err="1" smtClean="0"/>
              <a:t>aktivitu</a:t>
            </a:r>
            <a:r>
              <a:rPr lang="en-US" dirty="0" smtClean="0"/>
              <a:t> </a:t>
            </a:r>
            <a:r>
              <a:rPr lang="en-US" dirty="0" err="1" smtClean="0"/>
              <a:t>ženy</a:t>
            </a:r>
            <a:endParaRPr lang="en-US" dirty="0" smtClean="0"/>
          </a:p>
          <a:p>
            <a:pPr>
              <a:lnSpc>
                <a:spcPct val="90000"/>
              </a:lnSpc>
              <a:defRPr sz="2800">
                <a:solidFill>
                  <a:srgbClr val="FFFFFF"/>
                </a:solidFill>
                <a:latin typeface="Gilroy Bold"/>
                <a:ea typeface="Gilroy Bold"/>
                <a:cs typeface="Gilroy Bold"/>
                <a:sym typeface="Gilroy Bold"/>
              </a:defRPr>
            </a:pPr>
            <a:r>
              <a:rPr lang="en-US" dirty="0" smtClean="0"/>
              <a:t>a</a:t>
            </a:r>
            <a:r>
              <a:rPr dirty="0" smtClean="0"/>
              <a:t> </a:t>
            </a:r>
            <a:r>
              <a:rPr lang="en-US" dirty="0" err="1" smtClean="0"/>
              <a:t>jej</a:t>
            </a:r>
            <a:r>
              <a:rPr lang="en-US" dirty="0" smtClean="0"/>
              <a:t> </a:t>
            </a:r>
            <a:r>
              <a:rPr lang="en-US" dirty="0" err="1" smtClean="0"/>
              <a:t>zdravie</a:t>
            </a:r>
            <a:r>
              <a:rPr dirty="0" smtClean="0"/>
              <a:t>:</a:t>
            </a:r>
            <a:endParaRPr dirty="0"/>
          </a:p>
        </p:txBody>
      </p:sp>
      <p:sp>
        <p:nvSpPr>
          <p:cNvPr id="273" name="при регулярном приеме увеличивается сексуальное влечение и возбуждение"/>
          <p:cNvSpPr txBox="1"/>
          <p:nvPr/>
        </p:nvSpPr>
        <p:spPr>
          <a:xfrm>
            <a:off x="1026825" y="3311864"/>
            <a:ext cx="3306767" cy="5909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ct val="120000"/>
              </a:lnSpc>
              <a:defRPr sz="1600">
                <a:solidFill>
                  <a:srgbClr val="FFFFFF"/>
                </a:solidFill>
                <a:latin typeface="Gilroy Regular"/>
                <a:ea typeface="Gilroy Regular"/>
                <a:cs typeface="Gilroy Regular"/>
                <a:sym typeface="Gilroy Regular"/>
              </a:defRPr>
            </a:lvl1pPr>
          </a:lstStyle>
          <a:p>
            <a:r>
              <a:rPr lang="en-US" dirty="0" err="1" smtClean="0"/>
              <a:t>Zvýšená</a:t>
            </a:r>
            <a:r>
              <a:rPr lang="en-US" dirty="0" smtClean="0"/>
              <a:t> </a:t>
            </a:r>
            <a:r>
              <a:rPr lang="en-US" dirty="0" err="1" smtClean="0"/>
              <a:t>sexuálna</a:t>
            </a:r>
            <a:r>
              <a:rPr lang="en-US" dirty="0" smtClean="0"/>
              <a:t> </a:t>
            </a:r>
            <a:r>
              <a:rPr lang="en-US" dirty="0" err="1" smtClean="0"/>
              <a:t>túžba</a:t>
            </a:r>
            <a:r>
              <a:rPr lang="en-US" dirty="0" smtClean="0"/>
              <a:t> a </a:t>
            </a:r>
            <a:r>
              <a:rPr lang="en-US" dirty="0" err="1"/>
              <a:t>v</a:t>
            </a:r>
            <a:r>
              <a:rPr lang="en-US" dirty="0" err="1" smtClean="0"/>
              <a:t>zrušenie</a:t>
            </a:r>
            <a:r>
              <a:rPr dirty="0" smtClean="0"/>
              <a:t>*</a:t>
            </a:r>
            <a:endParaRPr dirty="0"/>
          </a:p>
        </p:txBody>
      </p:sp>
      <p:sp>
        <p:nvSpPr>
          <p:cNvPr id="274" name="существенно снижаются симптомы менопаузы"/>
          <p:cNvSpPr txBox="1"/>
          <p:nvPr/>
        </p:nvSpPr>
        <p:spPr>
          <a:xfrm>
            <a:off x="4722264" y="3311864"/>
            <a:ext cx="3005238" cy="5909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ct val="120000"/>
              </a:lnSpc>
              <a:defRPr sz="1600">
                <a:solidFill>
                  <a:srgbClr val="FFFFFF"/>
                </a:solidFill>
                <a:latin typeface="Gilroy Regular"/>
                <a:ea typeface="Gilroy Regular"/>
                <a:cs typeface="Gilroy Regular"/>
                <a:sym typeface="Gilroy Regular"/>
              </a:defRPr>
            </a:lvl1pPr>
          </a:lstStyle>
          <a:p>
            <a:r>
              <a:rPr lang="en-US" dirty="0" err="1" smtClean="0"/>
              <a:t>Významné</a:t>
            </a:r>
            <a:r>
              <a:rPr lang="en-US" dirty="0" smtClean="0"/>
              <a:t> </a:t>
            </a:r>
            <a:r>
              <a:rPr lang="en-US" dirty="0" err="1" smtClean="0"/>
              <a:t>zníženie</a:t>
            </a:r>
            <a:r>
              <a:rPr lang="en-US" dirty="0" smtClean="0"/>
              <a:t> </a:t>
            </a:r>
            <a:r>
              <a:rPr lang="en-US" dirty="0" err="1" smtClean="0"/>
              <a:t>symptómov</a:t>
            </a:r>
            <a:r>
              <a:rPr lang="en-US" dirty="0" smtClean="0"/>
              <a:t> </a:t>
            </a:r>
            <a:r>
              <a:rPr lang="en-US" dirty="0" err="1" smtClean="0"/>
              <a:t>menopauzy</a:t>
            </a:r>
            <a:r>
              <a:rPr dirty="0" smtClean="0"/>
              <a:t>**</a:t>
            </a:r>
            <a:endParaRPr dirty="0"/>
          </a:p>
        </p:txBody>
      </p:sp>
      <p:pic>
        <p:nvPicPr>
          <p:cNvPr id="275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013700" y="4782532"/>
            <a:ext cx="812800" cy="203777"/>
          </a:xfrm>
          <a:prstGeom prst="rect">
            <a:avLst/>
          </a:prstGeom>
          <a:ln w="12700">
            <a:miter lim="400000"/>
          </a:ln>
        </p:spPr>
      </p:pic>
      <p:pic>
        <p:nvPicPr>
          <p:cNvPr id="276" name="Изображение" descr="Изображение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890759" y="2457680"/>
            <a:ext cx="698498" cy="698506"/>
          </a:xfrm>
          <a:prstGeom prst="rect">
            <a:avLst/>
          </a:prstGeom>
          <a:ln w="12700">
            <a:miter lim="400000"/>
          </a:ln>
        </p:spPr>
      </p:pic>
      <p:pic>
        <p:nvPicPr>
          <p:cNvPr id="277" name="520b1be7b347148b6ee62f5da3e5839fd57c8d18-1553x1200 копия.png" descr="520b1be7b347148b6ee62f5da3e5839fd57c8d18-1553x1200 копия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591420" y="264689"/>
            <a:ext cx="2193842" cy="1461395"/>
          </a:xfrm>
          <a:prstGeom prst="rect">
            <a:avLst/>
          </a:prstGeom>
          <a:ln w="12700">
            <a:miter lim="400000"/>
          </a:ln>
        </p:spPr>
      </p:pic>
      <p:pic>
        <p:nvPicPr>
          <p:cNvPr id="278" name="Изображение" descr="Изображение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330959" y="2457680"/>
            <a:ext cx="698499" cy="698506"/>
          </a:xfrm>
          <a:prstGeom prst="rect">
            <a:avLst/>
          </a:prstGeom>
          <a:ln w="12700">
            <a:miter lim="400000"/>
          </a:ln>
        </p:spPr>
      </p:pic>
      <p:sp>
        <p:nvSpPr>
          <p:cNvPr id="279" name="Google Shape;65;p15">
            <a:hlinkClick r:id="rId3"/>
          </p:cNvPr>
          <p:cNvSpPr txBox="1"/>
          <p:nvPr/>
        </p:nvSpPr>
        <p:spPr>
          <a:xfrm>
            <a:off x="359533" y="4468054"/>
            <a:ext cx="5148765" cy="3692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1" tIns="91421" rIns="91421" bIns="91421" anchor="b">
            <a:spAutoFit/>
          </a:bodyPr>
          <a:lstStyle/>
          <a:p>
            <a:pPr>
              <a:defRPr sz="1200">
                <a:solidFill>
                  <a:srgbClr val="FFFFFF"/>
                </a:solidFill>
                <a:latin typeface="Gilroy Regular"/>
                <a:ea typeface="Gilroy Regular"/>
                <a:cs typeface="Gilroy Regular"/>
                <a:sym typeface="Gilroy Regular"/>
              </a:defRPr>
            </a:pPr>
            <a:r>
              <a:rPr dirty="0"/>
              <a:t> </a:t>
            </a:r>
            <a:r>
              <a:rPr dirty="0" smtClean="0"/>
              <a:t>*</a:t>
            </a:r>
            <a:r>
              <a:rPr lang="en-US" u="sng" dirty="0" err="1" smtClean="0">
                <a:uFill>
                  <a:solidFill>
                    <a:srgbClr val="0000FF"/>
                  </a:solidFill>
                </a:uFill>
              </a:rPr>
              <a:t>prečítajte</a:t>
            </a:r>
            <a:r>
              <a:rPr lang="en-US" u="sng" dirty="0" smtClean="0">
                <a:uFill>
                  <a:solidFill>
                    <a:srgbClr val="0000FF"/>
                  </a:solidFill>
                </a:uFill>
              </a:rPr>
              <a:t> </a:t>
            </a:r>
            <a:r>
              <a:rPr lang="en-US" u="sng" dirty="0" err="1" smtClean="0">
                <a:uFill>
                  <a:solidFill>
                    <a:srgbClr val="0000FF"/>
                  </a:solidFill>
                </a:uFill>
              </a:rPr>
              <a:t>si</a:t>
            </a:r>
            <a:r>
              <a:rPr lang="en-US" u="sng" dirty="0" smtClean="0">
                <a:uFill>
                  <a:solidFill>
                    <a:srgbClr val="0000FF"/>
                  </a:solidFill>
                </a:uFill>
              </a:rPr>
              <a:t> </a:t>
            </a:r>
            <a:r>
              <a:rPr lang="en-US" u="sng" dirty="0" err="1" smtClean="0">
                <a:uFill>
                  <a:solidFill>
                    <a:srgbClr val="0000FF"/>
                  </a:solidFill>
                </a:uFill>
              </a:rPr>
              <a:t>štúdiu</a:t>
            </a:r>
            <a:r>
              <a:rPr lang="en-US" u="sng" dirty="0" smtClean="0">
                <a:uFill>
                  <a:solidFill>
                    <a:srgbClr val="0000FF"/>
                  </a:solidFill>
                </a:uFill>
              </a:rPr>
              <a:t> </a:t>
            </a:r>
            <a:r>
              <a:rPr lang="en-US" u="sng" dirty="0" err="1" smtClean="0">
                <a:uFill>
                  <a:solidFill>
                    <a:srgbClr val="0000FF"/>
                  </a:solidFill>
                </a:uFill>
              </a:rPr>
              <a:t>Libifem</a:t>
            </a:r>
            <a:endParaRPr u="sng" dirty="0">
              <a:uFill>
                <a:solidFill>
                  <a:srgbClr val="0000FF"/>
                </a:solidFill>
              </a:uFill>
            </a:endParaRPr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B3E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65;p15"/>
          <p:cNvSpPr txBox="1">
            <a:spLocks noGrp="1"/>
          </p:cNvSpPr>
          <p:nvPr>
            <p:ph type="ctrTitle"/>
          </p:nvPr>
        </p:nvSpPr>
        <p:spPr>
          <a:xfrm>
            <a:off x="380429" y="1436751"/>
            <a:ext cx="8534512" cy="2885674"/>
          </a:xfrm>
          <a:prstGeom prst="rect">
            <a:avLst/>
          </a:prstGeom>
        </p:spPr>
        <p:txBody>
          <a:bodyPr anchor="t"/>
          <a:lstStyle/>
          <a:p>
            <a:pPr algn="l" defTabSz="823781">
              <a:lnSpc>
                <a:spcPct val="90000"/>
              </a:lnSpc>
              <a:defRPr sz="3800">
                <a:solidFill>
                  <a:srgbClr val="FDEFCD"/>
                </a:solidFill>
                <a:latin typeface="Gilroy Bold"/>
                <a:ea typeface="Gilroy Bold"/>
                <a:cs typeface="Gilroy Bold"/>
                <a:sym typeface="Gilroy Bold"/>
              </a:defRPr>
            </a:pPr>
            <a:r>
              <a:rPr lang="en-US" dirty="0" err="1" smtClean="0"/>
              <a:t>Patentovaný</a:t>
            </a:r>
            <a:r>
              <a:rPr lang="en-US" dirty="0" smtClean="0"/>
              <a:t> </a:t>
            </a:r>
            <a:r>
              <a:rPr lang="en-US" dirty="0" err="1" smtClean="0"/>
              <a:t>extrakt</a:t>
            </a:r>
            <a:r>
              <a:rPr dirty="0" smtClean="0"/>
              <a:t> </a:t>
            </a:r>
            <a:r>
              <a:rPr dirty="0"/>
              <a:t/>
            </a:r>
            <a:br>
              <a:rPr dirty="0"/>
            </a:br>
            <a:r>
              <a:rPr dirty="0" err="1"/>
              <a:t>Libifem</a:t>
            </a:r>
            <a:r>
              <a:rPr baseline="29978" dirty="0" err="1"/>
              <a:t>TM</a:t>
            </a:r>
            <a:r>
              <a:rPr dirty="0"/>
              <a:t> — </a:t>
            </a:r>
            <a:r>
              <a:rPr lang="en-US" dirty="0" err="1" smtClean="0"/>
              <a:t>finalista</a:t>
            </a:r>
            <a:r>
              <a:rPr dirty="0" smtClean="0"/>
              <a:t> </a:t>
            </a:r>
            <a:r>
              <a:rPr dirty="0"/>
              <a:t/>
            </a:r>
            <a:br>
              <a:rPr dirty="0"/>
            </a:br>
            <a:r>
              <a:rPr lang="en-US" dirty="0" err="1" smtClean="0"/>
              <a:t>súťaže</a:t>
            </a:r>
            <a:r>
              <a:rPr dirty="0" smtClean="0"/>
              <a:t> </a:t>
            </a:r>
            <a:r>
              <a:rPr dirty="0" err="1"/>
              <a:t>NutraIngredients</a:t>
            </a:r>
            <a:r>
              <a:rPr dirty="0"/>
              <a:t>- </a:t>
            </a:r>
            <a:br>
              <a:rPr dirty="0"/>
            </a:br>
            <a:r>
              <a:rPr dirty="0"/>
              <a:t>Asia Award </a:t>
            </a:r>
            <a:r>
              <a:rPr lang="en-US" dirty="0" smtClean="0"/>
              <a:t>v </a:t>
            </a:r>
            <a:r>
              <a:rPr lang="en-US" dirty="0" err="1" smtClean="0"/>
              <a:t>roku</a:t>
            </a:r>
            <a:r>
              <a:rPr dirty="0" smtClean="0"/>
              <a:t> </a:t>
            </a:r>
            <a:r>
              <a:rPr dirty="0"/>
              <a:t>2022 </a:t>
            </a:r>
          </a:p>
        </p:txBody>
      </p:sp>
      <p:pic>
        <p:nvPicPr>
          <p:cNvPr id="282" name="3eda972c-node_NIAawards22-Evessio_Large.png" descr="3eda972c-node_NIAawards22-Evessio_Large.png"/>
          <p:cNvPicPr>
            <a:picLocks noChangeAspect="1"/>
          </p:cNvPicPr>
          <p:nvPr/>
        </p:nvPicPr>
        <p:blipFill>
          <a:blip r:embed="rId3">
            <a:extLst/>
          </a:blip>
          <a:srcRect l="1511" r="52529"/>
          <a:stretch>
            <a:fillRect/>
          </a:stretch>
        </p:blipFill>
        <p:spPr>
          <a:xfrm>
            <a:off x="7188586" y="239121"/>
            <a:ext cx="1531080" cy="1282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83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013700" y="4782532"/>
            <a:ext cx="812800" cy="203777"/>
          </a:xfrm>
          <a:prstGeom prst="rect">
            <a:avLst/>
          </a:prstGeom>
          <a:ln w="12700">
            <a:miter lim="400000"/>
          </a:ln>
        </p:spPr>
      </p:pic>
      <p:pic>
        <p:nvPicPr>
          <p:cNvPr id="284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013700" y="4782532"/>
            <a:ext cx="812800" cy="203777"/>
          </a:xfrm>
          <a:prstGeom prst="rect">
            <a:avLst/>
          </a:prstGeom>
          <a:ln w="12700">
            <a:miter lim="400000"/>
          </a:ln>
        </p:spPr>
      </p:pic>
      <p:pic>
        <p:nvPicPr>
          <p:cNvPr id="285" name="3eda972c-node_NIAawards22-Evessio_Large.png" descr="3eda972c-node_NIAawards22-Evessio_Large.png"/>
          <p:cNvPicPr>
            <a:picLocks noChangeAspect="1"/>
          </p:cNvPicPr>
          <p:nvPr/>
        </p:nvPicPr>
        <p:blipFill>
          <a:blip r:embed="rId5">
            <a:extLst/>
          </a:blip>
          <a:srcRect l="30882" r="52529" b="59438"/>
          <a:stretch>
            <a:fillRect/>
          </a:stretch>
        </p:blipFill>
        <p:spPr>
          <a:xfrm>
            <a:off x="8167061" y="239120"/>
            <a:ext cx="552605" cy="52024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F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65;p15"/>
          <p:cNvSpPr txBox="1">
            <a:spLocks noGrp="1"/>
          </p:cNvSpPr>
          <p:nvPr>
            <p:ph type="ctrTitle"/>
          </p:nvPr>
        </p:nvSpPr>
        <p:spPr>
          <a:xfrm>
            <a:off x="310845" y="319124"/>
            <a:ext cx="5156207" cy="1230276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lnSpc>
                <a:spcPct val="90000"/>
              </a:lnSpc>
              <a:defRPr sz="2800">
                <a:solidFill>
                  <a:srgbClr val="CB3E6F"/>
                </a:solidFill>
                <a:latin typeface="Gilroy Bold"/>
                <a:ea typeface="Gilroy Bold"/>
                <a:cs typeface="Gilroy Bold"/>
                <a:sym typeface="Gilroy Bold"/>
              </a:defRPr>
            </a:lvl1pPr>
          </a:lstStyle>
          <a:p>
            <a:r>
              <a:rPr lang="en-US" dirty="0" err="1" smtClean="0"/>
              <a:t>Olej</a:t>
            </a:r>
            <a:r>
              <a:rPr lang="en-US" dirty="0" smtClean="0"/>
              <a:t> z </a:t>
            </a:r>
            <a:r>
              <a:rPr lang="en-US" dirty="0" err="1" smtClean="0"/>
              <a:t>damašskej</a:t>
            </a:r>
            <a:r>
              <a:rPr lang="en-US" dirty="0" smtClean="0"/>
              <a:t> </a:t>
            </a:r>
            <a:r>
              <a:rPr lang="en-US" dirty="0" err="1" smtClean="0"/>
              <a:t>ruže</a:t>
            </a:r>
            <a:r>
              <a:rPr dirty="0" smtClean="0"/>
              <a:t> </a:t>
            </a:r>
            <a:r>
              <a:rPr dirty="0"/>
              <a:t>—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err="1" smtClean="0"/>
              <a:t>elixír</a:t>
            </a:r>
            <a:r>
              <a:rPr lang="en-US" dirty="0" smtClean="0"/>
              <a:t> </a:t>
            </a:r>
            <a:r>
              <a:rPr lang="en-US" dirty="0" err="1" smtClean="0"/>
              <a:t>vášne</a:t>
            </a:r>
            <a:endParaRPr dirty="0"/>
          </a:p>
        </p:txBody>
      </p:sp>
      <p:pic>
        <p:nvPicPr>
          <p:cNvPr id="290" name="rikonavt-K3x_AkLVTAo-unsplash.jpg" descr="rikonavt-K3x_AkLVTAo-unsplash.jpg"/>
          <p:cNvPicPr>
            <a:picLocks noChangeAspect="1"/>
          </p:cNvPicPr>
          <p:nvPr/>
        </p:nvPicPr>
        <p:blipFill>
          <a:blip r:embed="rId3">
            <a:extLst/>
          </a:blip>
          <a:srcRect t="10974" b="10973"/>
          <a:stretch>
            <a:fillRect/>
          </a:stretch>
        </p:blipFill>
        <p:spPr>
          <a:xfrm>
            <a:off x="5454255" y="-1"/>
            <a:ext cx="3706846" cy="5143504"/>
          </a:xfrm>
          <a:prstGeom prst="rect">
            <a:avLst/>
          </a:prstGeom>
          <a:ln w="12700">
            <a:miter lim="400000"/>
          </a:ln>
        </p:spPr>
      </p:pic>
      <p:sp>
        <p:nvSpPr>
          <p:cNvPr id="291" name="Google Shape;65;p15"/>
          <p:cNvSpPr txBox="1"/>
          <p:nvPr/>
        </p:nvSpPr>
        <p:spPr>
          <a:xfrm>
            <a:off x="310845" y="1337530"/>
            <a:ext cx="4560636" cy="32311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1" tIns="91421" rIns="91421" bIns="91421">
            <a:normAutofit/>
          </a:bodyPr>
          <a:lstStyle/>
          <a:p>
            <a:pPr>
              <a:lnSpc>
                <a:spcPct val="120000"/>
              </a:lnSpc>
              <a:defRPr>
                <a:latin typeface="Gilroy Regular"/>
                <a:ea typeface="Gilroy Regular"/>
                <a:cs typeface="Gilroy Regular"/>
                <a:sym typeface="Gilroy Regular"/>
              </a:defRPr>
            </a:pPr>
            <a:r>
              <a:rPr lang="en-US" dirty="0" err="1" smtClean="0"/>
              <a:t>Sexualita</a:t>
            </a:r>
            <a:r>
              <a:rPr lang="en-US" dirty="0" smtClean="0"/>
              <a:t> a </a:t>
            </a:r>
            <a:r>
              <a:rPr lang="en-US" dirty="0" err="1" smtClean="0"/>
              <a:t>vône</a:t>
            </a:r>
            <a:r>
              <a:rPr lang="en-US" dirty="0" smtClean="0"/>
              <a:t> </a:t>
            </a:r>
            <a:r>
              <a:rPr lang="en-US" dirty="0" err="1" smtClean="0"/>
              <a:t>spolu</a:t>
            </a:r>
            <a:r>
              <a:rPr lang="en-US" dirty="0" smtClean="0"/>
              <a:t> </a:t>
            </a:r>
            <a:r>
              <a:rPr lang="en-US" dirty="0" err="1" smtClean="0"/>
              <a:t>súvisia</a:t>
            </a:r>
            <a:r>
              <a:rPr dirty="0" smtClean="0"/>
              <a:t>.</a:t>
            </a:r>
            <a:r>
              <a:rPr dirty="0"/>
              <a:t> </a:t>
            </a:r>
          </a:p>
          <a:p>
            <a:pPr>
              <a:lnSpc>
                <a:spcPct val="120000"/>
              </a:lnSpc>
              <a:defRPr>
                <a:latin typeface="Gilroy Regular"/>
                <a:ea typeface="Gilroy Regular"/>
                <a:cs typeface="Gilroy Regular"/>
                <a:sym typeface="Gilroy Regular"/>
              </a:defRPr>
            </a:pPr>
            <a:r>
              <a:rPr lang="en-US" dirty="0" err="1" smtClean="0"/>
              <a:t>Esenciálny</a:t>
            </a:r>
            <a:r>
              <a:rPr lang="en-US" dirty="0" smtClean="0"/>
              <a:t> </a:t>
            </a:r>
            <a:r>
              <a:rPr lang="en-US" dirty="0" err="1" smtClean="0"/>
              <a:t>olej</a:t>
            </a:r>
            <a:r>
              <a:rPr lang="en-US" dirty="0" smtClean="0"/>
              <a:t> z </a:t>
            </a:r>
            <a:r>
              <a:rPr lang="en-US" dirty="0" err="1" smtClean="0"/>
              <a:t>damašskej</a:t>
            </a:r>
            <a:r>
              <a:rPr lang="en-US" dirty="0" smtClean="0"/>
              <a:t> </a:t>
            </a:r>
            <a:r>
              <a:rPr lang="en-US" dirty="0" err="1" smtClean="0"/>
              <a:t>ruže</a:t>
            </a:r>
            <a:r>
              <a:rPr dirty="0" smtClean="0"/>
              <a:t> </a:t>
            </a:r>
            <a:r>
              <a:rPr dirty="0"/>
              <a:t>— </a:t>
            </a:r>
            <a:r>
              <a:rPr lang="en-US" b="1" dirty="0" err="1" smtClean="0">
                <a:solidFill>
                  <a:srgbClr val="CB3E6F"/>
                </a:solidFill>
                <a:latin typeface="Gilroy Bold"/>
                <a:sym typeface="Gilroy Bold"/>
              </a:rPr>
              <a:t>silné</a:t>
            </a:r>
            <a:r>
              <a:rPr lang="en-US" b="1" dirty="0" smtClean="0">
                <a:solidFill>
                  <a:srgbClr val="CB3E6F"/>
                </a:solidFill>
                <a:latin typeface="Gilroy Bold"/>
                <a:sym typeface="Gilroy Bold"/>
              </a:rPr>
              <a:t> </a:t>
            </a:r>
            <a:r>
              <a:rPr lang="en-US" b="1" dirty="0" err="1" smtClean="0">
                <a:solidFill>
                  <a:srgbClr val="CB3E6F"/>
                </a:solidFill>
                <a:latin typeface="Gilroy Bold"/>
                <a:sym typeface="Gilroy Bold"/>
              </a:rPr>
              <a:t>afrodiziakum</a:t>
            </a:r>
            <a:r>
              <a:rPr dirty="0" smtClean="0"/>
              <a:t>, </a:t>
            </a:r>
            <a:r>
              <a:rPr lang="en-US" dirty="0" err="1" smtClean="0"/>
              <a:t>ktoré</a:t>
            </a:r>
            <a:r>
              <a:rPr lang="en-US" dirty="0" smtClean="0"/>
              <a:t> </a:t>
            </a:r>
            <a:r>
              <a:rPr lang="en-US" dirty="0" err="1" smtClean="0"/>
              <a:t>sa</a:t>
            </a:r>
            <a:r>
              <a:rPr lang="en-US" dirty="0" smtClean="0"/>
              <a:t> </a:t>
            </a:r>
            <a:r>
              <a:rPr lang="en-US" dirty="0" err="1" smtClean="0"/>
              <a:t>používa</a:t>
            </a:r>
            <a:r>
              <a:rPr lang="en-US" dirty="0" smtClean="0"/>
              <a:t> </a:t>
            </a:r>
            <a:r>
              <a:rPr lang="en-US" dirty="0" err="1" smtClean="0"/>
              <a:t>už</a:t>
            </a:r>
            <a:r>
              <a:rPr lang="en-US" dirty="0" smtClean="0"/>
              <a:t> od </a:t>
            </a:r>
            <a:r>
              <a:rPr lang="en-US" dirty="0" err="1" smtClean="0"/>
              <a:t>staroveku</a:t>
            </a:r>
            <a:r>
              <a:rPr dirty="0" smtClean="0"/>
              <a:t>.</a:t>
            </a:r>
            <a:r>
              <a:rPr dirty="0"/>
              <a:t> </a:t>
            </a:r>
          </a:p>
          <a:p>
            <a:pPr>
              <a:lnSpc>
                <a:spcPct val="120000"/>
              </a:lnSpc>
              <a:defRPr>
                <a:latin typeface="Gilroy Regular"/>
                <a:ea typeface="Gilroy Regular"/>
                <a:cs typeface="Gilroy Regular"/>
                <a:sym typeface="Gilroy Regular"/>
              </a:defRPr>
            </a:pPr>
            <a:r>
              <a:rPr dirty="0"/>
              <a:t/>
            </a:r>
            <a:br>
              <a:rPr dirty="0"/>
            </a:br>
            <a:r>
              <a:rPr lang="en-US" dirty="0" err="1" smtClean="0"/>
              <a:t>Bulharsko</a:t>
            </a:r>
            <a:r>
              <a:rPr dirty="0" smtClean="0"/>
              <a:t> </a:t>
            </a:r>
            <a:r>
              <a:rPr dirty="0"/>
              <a:t>— </a:t>
            </a:r>
            <a:r>
              <a:rPr lang="en-US" b="1" dirty="0" err="1" smtClean="0">
                <a:solidFill>
                  <a:srgbClr val="CB3E6F"/>
                </a:solidFill>
                <a:latin typeface="Gilroy Bold"/>
                <a:sym typeface="Gilroy Bold"/>
              </a:rPr>
              <a:t>svetový</a:t>
            </a:r>
            <a:r>
              <a:rPr lang="en-US" b="1" dirty="0" smtClean="0">
                <a:solidFill>
                  <a:srgbClr val="CB3E6F"/>
                </a:solidFill>
                <a:latin typeface="Gilroy Bold"/>
                <a:sym typeface="Gilroy Bold"/>
              </a:rPr>
              <a:t> </a:t>
            </a:r>
            <a:r>
              <a:rPr lang="en-US" b="1" dirty="0" err="1" smtClean="0">
                <a:solidFill>
                  <a:srgbClr val="CB3E6F"/>
                </a:solidFill>
                <a:latin typeface="Gilroy Bold"/>
                <a:sym typeface="Gilroy Bold"/>
              </a:rPr>
              <a:t>líder</a:t>
            </a:r>
            <a:r>
              <a:rPr b="1" dirty="0" smtClean="0">
                <a:solidFill>
                  <a:srgbClr val="CB3E6F"/>
                </a:solidFill>
                <a:latin typeface="Gilroy Bold"/>
                <a:ea typeface="Gilroy Bold"/>
                <a:cs typeface="Gilroy Bold"/>
                <a:sym typeface="Gilroy Bold"/>
              </a:rPr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výrobu</a:t>
            </a:r>
            <a:r>
              <a:rPr lang="en-US" dirty="0" smtClean="0"/>
              <a:t> </a:t>
            </a:r>
            <a:r>
              <a:rPr lang="en-US" dirty="0" err="1" smtClean="0"/>
              <a:t>ružového</a:t>
            </a:r>
            <a:r>
              <a:rPr lang="en-US" dirty="0" smtClean="0"/>
              <a:t> </a:t>
            </a:r>
            <a:r>
              <a:rPr lang="en-US" dirty="0" err="1" smtClean="0"/>
              <a:t>oleja</a:t>
            </a:r>
            <a:r>
              <a:rPr lang="en-US" dirty="0" smtClean="0"/>
              <a:t>. </a:t>
            </a:r>
            <a:r>
              <a:rPr lang="en-US" dirty="0" err="1" smtClean="0"/>
              <a:t>Klíma</a:t>
            </a:r>
            <a:r>
              <a:rPr lang="en-US" dirty="0" smtClean="0"/>
              <a:t> </a:t>
            </a:r>
            <a:r>
              <a:rPr lang="en-US" dirty="0" err="1" smtClean="0"/>
              <a:t>krajiny</a:t>
            </a:r>
            <a:r>
              <a:rPr lang="en-US" dirty="0" smtClean="0"/>
              <a:t> </a:t>
            </a:r>
            <a:r>
              <a:rPr lang="en-US" dirty="0" err="1" smtClean="0"/>
              <a:t>umožňuje</a:t>
            </a:r>
            <a:r>
              <a:rPr lang="en-US" dirty="0" smtClean="0"/>
              <a:t> </a:t>
            </a:r>
            <a:r>
              <a:rPr lang="en-US" dirty="0" err="1" smtClean="0"/>
              <a:t>pestovať</a:t>
            </a:r>
            <a:r>
              <a:rPr lang="en-US" dirty="0" smtClean="0"/>
              <a:t> </a:t>
            </a:r>
            <a:r>
              <a:rPr lang="en-US" dirty="0" err="1" smtClean="0"/>
              <a:t>nezvyčajne</a:t>
            </a:r>
            <a:r>
              <a:rPr lang="en-US" dirty="0" smtClean="0"/>
              <a:t> </a:t>
            </a:r>
            <a:r>
              <a:rPr lang="en-US" dirty="0" err="1" smtClean="0"/>
              <a:t>voňavé</a:t>
            </a:r>
            <a:r>
              <a:rPr lang="en-US" dirty="0" smtClean="0"/>
              <a:t> </a:t>
            </a:r>
            <a:r>
              <a:rPr lang="en-US" dirty="0" err="1" smtClean="0"/>
              <a:t>odrody</a:t>
            </a:r>
            <a:r>
              <a:rPr lang="en-US" dirty="0" smtClean="0"/>
              <a:t> </a:t>
            </a:r>
            <a:r>
              <a:rPr lang="en-US" dirty="0" err="1" smtClean="0"/>
              <a:t>ruží</a:t>
            </a:r>
            <a:r>
              <a:rPr lang="en-US" dirty="0"/>
              <a:t> </a:t>
            </a:r>
            <a:r>
              <a:rPr lang="en-US" dirty="0" smtClean="0"/>
              <a:t>a z </a:t>
            </a:r>
            <a:r>
              <a:rPr lang="en-US" dirty="0" err="1" smtClean="0"/>
              <a:t>ich</a:t>
            </a:r>
            <a:r>
              <a:rPr lang="en-US" dirty="0" smtClean="0"/>
              <a:t> </a:t>
            </a:r>
            <a:r>
              <a:rPr lang="en-US" dirty="0" err="1" smtClean="0"/>
              <a:t>okvetných</a:t>
            </a:r>
            <a:r>
              <a:rPr lang="en-US" dirty="0" smtClean="0"/>
              <a:t> </a:t>
            </a:r>
            <a:r>
              <a:rPr lang="en-US" dirty="0" err="1" smtClean="0"/>
              <a:t>lístkov</a:t>
            </a:r>
            <a:r>
              <a:rPr lang="en-US" dirty="0" smtClean="0"/>
              <a:t> </a:t>
            </a:r>
            <a:r>
              <a:rPr lang="en-US" dirty="0" err="1" smtClean="0"/>
              <a:t>sa</a:t>
            </a:r>
            <a:r>
              <a:rPr lang="en-US" dirty="0" smtClean="0"/>
              <a:t> </a:t>
            </a:r>
            <a:r>
              <a:rPr lang="en-US" dirty="0" err="1" smtClean="0"/>
              <a:t>táto</a:t>
            </a:r>
            <a:r>
              <a:rPr lang="en-US" dirty="0" smtClean="0"/>
              <a:t> </a:t>
            </a:r>
            <a:r>
              <a:rPr lang="en-US" dirty="0" err="1" smtClean="0"/>
              <a:t>cenná</a:t>
            </a:r>
            <a:r>
              <a:rPr lang="en-US" dirty="0" smtClean="0"/>
              <a:t> </a:t>
            </a:r>
            <a:r>
              <a:rPr lang="en-US" dirty="0" err="1" smtClean="0"/>
              <a:t>zložka</a:t>
            </a:r>
            <a:r>
              <a:rPr lang="en-US" dirty="0" smtClean="0"/>
              <a:t> </a:t>
            </a:r>
            <a:r>
              <a:rPr lang="en-US" dirty="0" err="1" smtClean="0"/>
              <a:t>vyrába</a:t>
            </a:r>
            <a:r>
              <a:rPr lang="en-US" dirty="0" smtClean="0"/>
              <a:t>.</a:t>
            </a:r>
            <a:endParaRPr dirty="0"/>
          </a:p>
        </p:txBody>
      </p:sp>
      <p:sp>
        <p:nvSpPr>
          <p:cNvPr id="292" name="Google Shape;65;p15"/>
          <p:cNvSpPr txBox="1"/>
          <p:nvPr/>
        </p:nvSpPr>
        <p:spPr>
          <a:xfrm>
            <a:off x="1035049" y="4218001"/>
            <a:ext cx="3580801" cy="7323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1" tIns="91421" rIns="91421" bIns="91421">
            <a:normAutofit/>
          </a:bodyPr>
          <a:lstStyle>
            <a:lvl1pPr>
              <a:lnSpc>
                <a:spcPct val="120000"/>
              </a:lnSpc>
              <a:defRPr>
                <a:solidFill>
                  <a:srgbClr val="CB3E6F"/>
                </a:solidFill>
                <a:latin typeface="Gilroy Bold"/>
                <a:ea typeface="Gilroy Bold"/>
                <a:cs typeface="Gilroy Bold"/>
                <a:sym typeface="Gilroy Bold"/>
              </a:defRPr>
            </a:lvl1pPr>
          </a:lstStyle>
          <a:p>
            <a:r>
              <a:rPr lang="en-US" dirty="0" smtClean="0"/>
              <a:t>Na </a:t>
            </a:r>
            <a:r>
              <a:rPr lang="en-US" dirty="0" err="1" smtClean="0"/>
              <a:t>získanie</a:t>
            </a:r>
            <a:r>
              <a:rPr lang="en-US" dirty="0" smtClean="0"/>
              <a:t> 1g </a:t>
            </a:r>
            <a:r>
              <a:rPr lang="en-US" dirty="0" err="1" smtClean="0"/>
              <a:t>oleja</a:t>
            </a:r>
            <a:r>
              <a:rPr lang="en-US" dirty="0" smtClean="0"/>
              <a:t> </a:t>
            </a:r>
            <a:r>
              <a:rPr lang="en-US" dirty="0" err="1" smtClean="0"/>
              <a:t>sú</a:t>
            </a:r>
            <a:r>
              <a:rPr lang="en-US" dirty="0" smtClean="0"/>
              <a:t> </a:t>
            </a:r>
            <a:r>
              <a:rPr lang="en-US" dirty="0" err="1" smtClean="0"/>
              <a:t>potrebné</a:t>
            </a:r>
            <a:r>
              <a:rPr lang="en-US" dirty="0" smtClean="0"/>
              <a:t> 4 kg </a:t>
            </a:r>
            <a:r>
              <a:rPr lang="en-US" dirty="0" err="1" smtClean="0"/>
              <a:t>okvetných</a:t>
            </a:r>
            <a:r>
              <a:rPr lang="en-US" dirty="0" smtClean="0"/>
              <a:t> </a:t>
            </a:r>
            <a:r>
              <a:rPr lang="en-US" dirty="0" err="1" smtClean="0"/>
              <a:t>lístkov</a:t>
            </a:r>
            <a:r>
              <a:rPr lang="en-US" dirty="0" smtClean="0"/>
              <a:t> </a:t>
            </a:r>
            <a:r>
              <a:rPr lang="en-US" dirty="0" err="1" smtClean="0"/>
              <a:t>ruží</a:t>
            </a:r>
            <a:r>
              <a:rPr lang="en-US" dirty="0" smtClean="0"/>
              <a:t> </a:t>
            </a:r>
            <a:endParaRPr dirty="0"/>
          </a:p>
        </p:txBody>
      </p:sp>
      <p:pic>
        <p:nvPicPr>
          <p:cNvPr id="293" name="Рисунок 1" descr="Рисунок 1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21523" y="4308650"/>
            <a:ext cx="528974" cy="528974"/>
          </a:xfrm>
          <a:prstGeom prst="rect">
            <a:avLst/>
          </a:prstGeom>
          <a:ln w="12700">
            <a:miter lim="400000"/>
          </a:ln>
        </p:spPr>
      </p:pic>
      <p:pic>
        <p:nvPicPr>
          <p:cNvPr id="294" name="image10.png" descr="image10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013700" y="4782446"/>
            <a:ext cx="812800" cy="20377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F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8" name="andreas-kretschmer-a1n7gfd-Dkw-unsplash.jpg" descr="andreas-kretschmer-a1n7gfd-Dkw-unsplash.jpg"/>
          <p:cNvPicPr>
            <a:picLocks noChangeAspect="1"/>
          </p:cNvPicPr>
          <p:nvPr/>
        </p:nvPicPr>
        <p:blipFill>
          <a:blip r:embed="rId3">
            <a:alphaModFix amt="89824"/>
            <a:extLst/>
          </a:blip>
          <a:srcRect l="9214" t="1068" r="43570"/>
          <a:stretch>
            <a:fillRect/>
          </a:stretch>
        </p:blipFill>
        <p:spPr>
          <a:xfrm flipH="1">
            <a:off x="5430298" y="-1"/>
            <a:ext cx="3717636" cy="5199633"/>
          </a:xfrm>
          <a:prstGeom prst="rect">
            <a:avLst/>
          </a:prstGeom>
          <a:ln w="12700">
            <a:miter lim="400000"/>
          </a:ln>
        </p:spPr>
      </p:pic>
      <p:sp>
        <p:nvSpPr>
          <p:cNvPr id="299" name="Google Shape;65;p15"/>
          <p:cNvSpPr txBox="1">
            <a:spLocks noGrp="1"/>
          </p:cNvSpPr>
          <p:nvPr>
            <p:ph type="ctrTitle"/>
          </p:nvPr>
        </p:nvSpPr>
        <p:spPr>
          <a:xfrm>
            <a:off x="310845" y="319125"/>
            <a:ext cx="5156207" cy="1130301"/>
          </a:xfrm>
          <a:prstGeom prst="rect">
            <a:avLst/>
          </a:prstGeom>
        </p:spPr>
        <p:txBody>
          <a:bodyPr anchor="t"/>
          <a:lstStyle/>
          <a:p>
            <a:pPr algn="l">
              <a:lnSpc>
                <a:spcPct val="90000"/>
              </a:lnSpc>
              <a:defRPr sz="2800" b="1">
                <a:solidFill>
                  <a:srgbClr val="CB3E6F"/>
                </a:solidFill>
                <a:latin typeface="Gilroy Bold"/>
                <a:ea typeface="Gilroy Bold"/>
                <a:cs typeface="Gilroy Bold"/>
                <a:sym typeface="Gilroy Bold"/>
              </a:defRPr>
            </a:pPr>
            <a:r>
              <a:rPr lang="en-US" dirty="0" err="1" smtClean="0"/>
              <a:t>Olej</a:t>
            </a:r>
            <a:r>
              <a:rPr lang="en-US" dirty="0" smtClean="0"/>
              <a:t> z </a:t>
            </a:r>
            <a:r>
              <a:rPr lang="en-US" dirty="0" err="1" smtClean="0"/>
              <a:t>pupalky</a:t>
            </a:r>
            <a:r>
              <a:rPr lang="en-US" dirty="0" smtClean="0"/>
              <a:t> </a:t>
            </a:r>
            <a:r>
              <a:rPr lang="en-US" dirty="0" err="1" smtClean="0"/>
              <a:t>dvojročnej</a:t>
            </a:r>
            <a:endParaRPr dirty="0"/>
          </a:p>
        </p:txBody>
      </p:sp>
      <p:sp>
        <p:nvSpPr>
          <p:cNvPr id="300" name="Google Shape;65;p15"/>
          <p:cNvSpPr txBox="1"/>
          <p:nvPr/>
        </p:nvSpPr>
        <p:spPr>
          <a:xfrm>
            <a:off x="310845" y="1337530"/>
            <a:ext cx="4560636" cy="32311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1" tIns="91421" rIns="91421" bIns="91421">
            <a:normAutofit/>
          </a:bodyPr>
          <a:lstStyle/>
          <a:p>
            <a:pPr>
              <a:lnSpc>
                <a:spcPct val="120000"/>
              </a:lnSpc>
              <a:defRPr>
                <a:latin typeface="Gilroy Regular"/>
                <a:ea typeface="Gilroy Regular"/>
                <a:cs typeface="Gilroy Regular"/>
                <a:sym typeface="Gilroy Regular"/>
              </a:defRPr>
            </a:pPr>
            <a:r>
              <a:rPr lang="en-US" dirty="0" err="1" smtClean="0"/>
              <a:t>Jeden</a:t>
            </a:r>
            <a:r>
              <a:rPr lang="en-US" dirty="0" smtClean="0"/>
              <a:t> z </a:t>
            </a:r>
            <a:r>
              <a:rPr lang="en-US" dirty="0" err="1" smtClean="0"/>
              <a:t>najbohatších</a:t>
            </a:r>
            <a:r>
              <a:rPr lang="en-US" dirty="0" smtClean="0"/>
              <a:t> </a:t>
            </a:r>
            <a:r>
              <a:rPr lang="en-US" dirty="0" err="1" smtClean="0"/>
              <a:t>zdrojov</a:t>
            </a:r>
            <a:r>
              <a:rPr lang="en-US" dirty="0" smtClean="0"/>
              <a:t> </a:t>
            </a:r>
            <a:r>
              <a:rPr lang="en-US" dirty="0" err="1" smtClean="0"/>
              <a:t>nenasýtených</a:t>
            </a:r>
            <a:r>
              <a:rPr lang="en-US" dirty="0" smtClean="0"/>
              <a:t> </a:t>
            </a:r>
            <a:r>
              <a:rPr lang="en-US" dirty="0" err="1" smtClean="0"/>
              <a:t>mastných</a:t>
            </a:r>
            <a:r>
              <a:rPr lang="en-US" dirty="0" smtClean="0"/>
              <a:t> </a:t>
            </a:r>
            <a:r>
              <a:rPr lang="en-US" dirty="0" err="1" smtClean="0"/>
              <a:t>kyselín</a:t>
            </a:r>
            <a:r>
              <a:rPr lang="en-US" dirty="0" smtClean="0"/>
              <a:t>, </a:t>
            </a:r>
            <a:r>
              <a:rPr lang="en-US" dirty="0" err="1" smtClean="0"/>
              <a:t>kyseliny</a:t>
            </a:r>
            <a:r>
              <a:rPr lang="en-US" dirty="0" smtClean="0"/>
              <a:t> </a:t>
            </a:r>
            <a:r>
              <a:rPr lang="en-US" dirty="0" err="1" smtClean="0"/>
              <a:t>gama-linolénovej</a:t>
            </a:r>
            <a:r>
              <a:rPr lang="en-US" dirty="0" smtClean="0"/>
              <a:t> </a:t>
            </a:r>
            <a:r>
              <a:rPr dirty="0" smtClean="0"/>
              <a:t>(GLA</a:t>
            </a:r>
            <a:r>
              <a:rPr dirty="0"/>
              <a:t>) </a:t>
            </a:r>
            <a:br>
              <a:rPr dirty="0"/>
            </a:br>
            <a:r>
              <a:rPr lang="en-US" dirty="0" smtClean="0"/>
              <a:t>a </a:t>
            </a:r>
            <a:r>
              <a:rPr lang="en-US" dirty="0" err="1" smtClean="0"/>
              <a:t>kyseliny</a:t>
            </a:r>
            <a:r>
              <a:rPr lang="en-US" dirty="0" smtClean="0"/>
              <a:t> </a:t>
            </a:r>
            <a:r>
              <a:rPr lang="en-US" dirty="0" err="1" smtClean="0"/>
              <a:t>linolovej</a:t>
            </a:r>
            <a:r>
              <a:rPr dirty="0" smtClean="0"/>
              <a:t> </a:t>
            </a:r>
            <a:r>
              <a:rPr dirty="0" smtClean="0">
                <a:latin typeface="Gilroy Bold"/>
                <a:ea typeface="Gilroy Bold"/>
                <a:cs typeface="Gilroy Bold"/>
                <a:sym typeface="Gilroy Bold"/>
              </a:rPr>
              <a:t>: </a:t>
            </a:r>
            <a:r>
              <a:rPr lang="en-US" b="1" dirty="0" err="1" smtClean="0">
                <a:solidFill>
                  <a:srgbClr val="CB3E6F"/>
                </a:solidFill>
                <a:latin typeface="Gilroy Bold"/>
                <a:ea typeface="Gilroy Bold"/>
                <a:cs typeface="Gilroy Bold"/>
                <a:sym typeface="Gilroy Bold"/>
              </a:rPr>
              <a:t>poskytuje</a:t>
            </a:r>
            <a:r>
              <a:rPr lang="en-US" b="1" dirty="0" smtClean="0">
                <a:solidFill>
                  <a:srgbClr val="CB3E6F"/>
                </a:solidFill>
                <a:latin typeface="Gilroy Bold"/>
                <a:ea typeface="Gilroy Bold"/>
                <a:cs typeface="Gilroy Bold"/>
                <a:sym typeface="Gilroy Bold"/>
              </a:rPr>
              <a:t> </a:t>
            </a:r>
            <a:r>
              <a:rPr lang="en-US" b="1" dirty="0" err="1" smtClean="0">
                <a:solidFill>
                  <a:srgbClr val="CB3E6F"/>
                </a:solidFill>
                <a:latin typeface="Gilroy Bold"/>
                <a:ea typeface="Gilroy Bold"/>
                <a:cs typeface="Gilroy Bold"/>
                <a:sym typeface="Gilroy Bold"/>
              </a:rPr>
              <a:t>podporu</a:t>
            </a:r>
            <a:r>
              <a:rPr lang="en-US" b="1" dirty="0" smtClean="0">
                <a:solidFill>
                  <a:srgbClr val="CB3E6F"/>
                </a:solidFill>
                <a:latin typeface="Gilroy Bold"/>
                <a:ea typeface="Gilroy Bold"/>
                <a:cs typeface="Gilroy Bold"/>
                <a:sym typeface="Gilroy Bold"/>
              </a:rPr>
              <a:t> </a:t>
            </a:r>
            <a:r>
              <a:rPr lang="en-US" b="1" dirty="0" err="1" smtClean="0">
                <a:solidFill>
                  <a:srgbClr val="CB3E6F"/>
                </a:solidFill>
                <a:latin typeface="Gilroy Bold"/>
                <a:ea typeface="Gilroy Bold"/>
                <a:cs typeface="Gilroy Bold"/>
                <a:sym typeface="Gilroy Bold"/>
              </a:rPr>
              <a:t>ženám</a:t>
            </a:r>
            <a:r>
              <a:rPr lang="en-US" b="1" dirty="0" smtClean="0">
                <a:solidFill>
                  <a:srgbClr val="CB3E6F"/>
                </a:solidFill>
                <a:latin typeface="Gilroy Bold"/>
                <a:ea typeface="Gilroy Bold"/>
                <a:cs typeface="Gilroy Bold"/>
                <a:sym typeface="Gilroy Bold"/>
              </a:rPr>
              <a:t> </a:t>
            </a:r>
            <a:r>
              <a:rPr lang="en-US" b="1" dirty="0" err="1" smtClean="0">
                <a:solidFill>
                  <a:srgbClr val="CB3E6F"/>
                </a:solidFill>
                <a:latin typeface="Gilroy Bold"/>
                <a:ea typeface="Gilroy Bold"/>
                <a:cs typeface="Gilroy Bold"/>
                <a:sym typeface="Gilroy Bold"/>
              </a:rPr>
              <a:t>počas</a:t>
            </a:r>
            <a:r>
              <a:rPr lang="en-US" b="1" dirty="0" smtClean="0">
                <a:solidFill>
                  <a:srgbClr val="CB3E6F"/>
                </a:solidFill>
                <a:latin typeface="Gilroy Bold"/>
                <a:ea typeface="Gilroy Bold"/>
                <a:cs typeface="Gilroy Bold"/>
                <a:sym typeface="Gilroy Bold"/>
              </a:rPr>
              <a:t> PMS</a:t>
            </a:r>
            <a:r>
              <a:rPr b="1" dirty="0" smtClean="0">
                <a:solidFill>
                  <a:srgbClr val="CB3E6F"/>
                </a:solidFill>
                <a:latin typeface="Gilroy Bold"/>
                <a:ea typeface="Gilroy Bold"/>
                <a:cs typeface="Gilroy Bold"/>
                <a:sym typeface="Gilroy Bold"/>
              </a:rPr>
              <a:t> </a:t>
            </a:r>
            <a:r>
              <a:rPr lang="en-US" dirty="0" smtClean="0">
                <a:latin typeface="Gilroy Regular"/>
                <a:ea typeface="Gilroy Bold"/>
                <a:cs typeface="Gilroy Bold"/>
                <a:sym typeface="Gilroy Regular"/>
              </a:rPr>
              <a:t>a</a:t>
            </a:r>
            <a:r>
              <a:rPr dirty="0" smtClean="0"/>
              <a:t> </a:t>
            </a:r>
            <a:r>
              <a:rPr lang="en-US" dirty="0" err="1" smtClean="0"/>
              <a:t>menopauzy</a:t>
            </a:r>
            <a:r>
              <a:rPr dirty="0" smtClean="0"/>
              <a:t>, </a:t>
            </a:r>
            <a:r>
              <a:rPr lang="en-US" dirty="0" err="1" smtClean="0"/>
              <a:t>znižuje</a:t>
            </a:r>
            <a:r>
              <a:rPr lang="en-US" dirty="0" smtClean="0"/>
              <a:t> </a:t>
            </a:r>
            <a:r>
              <a:rPr lang="en-US" dirty="0" err="1" smtClean="0"/>
              <a:t>menštruačné</a:t>
            </a:r>
            <a:r>
              <a:rPr lang="en-US" dirty="0" smtClean="0"/>
              <a:t> </a:t>
            </a:r>
            <a:r>
              <a:rPr lang="en-US" dirty="0" err="1" smtClean="0"/>
              <a:t>kŕče</a:t>
            </a:r>
            <a:r>
              <a:rPr lang="en-US" dirty="0" smtClean="0"/>
              <a:t> a </a:t>
            </a:r>
            <a:r>
              <a:rPr lang="en-US" dirty="0" err="1" smtClean="0"/>
              <a:t>zmierňuje</a:t>
            </a:r>
            <a:r>
              <a:rPr lang="en-US" dirty="0" smtClean="0"/>
              <a:t> </a:t>
            </a:r>
            <a:r>
              <a:rPr lang="en-US" dirty="0" err="1" smtClean="0"/>
              <a:t>príznaky</a:t>
            </a:r>
            <a:r>
              <a:rPr lang="en-US" dirty="0" smtClean="0"/>
              <a:t> </a:t>
            </a:r>
            <a:r>
              <a:rPr lang="en-US" dirty="0" err="1" smtClean="0"/>
              <a:t>menopauzy</a:t>
            </a:r>
            <a:r>
              <a:rPr dirty="0" smtClean="0"/>
              <a:t>*.</a:t>
            </a:r>
            <a:endParaRPr dirty="0"/>
          </a:p>
          <a:p>
            <a:pPr>
              <a:lnSpc>
                <a:spcPct val="120000"/>
              </a:lnSpc>
              <a:defRPr>
                <a:latin typeface="Gilroy Regular"/>
                <a:ea typeface="Gilroy Regular"/>
                <a:cs typeface="Gilroy Regular"/>
                <a:sym typeface="Gilroy Regular"/>
              </a:defRPr>
            </a:pPr>
            <a:r>
              <a:rPr dirty="0"/>
              <a:t/>
            </a:r>
            <a:br>
              <a:rPr dirty="0"/>
            </a:br>
            <a:r>
              <a:rPr dirty="0" err="1" smtClean="0"/>
              <a:t>Libidextra</a:t>
            </a:r>
            <a:r>
              <a:rPr dirty="0" smtClean="0"/>
              <a:t> </a:t>
            </a:r>
            <a:r>
              <a:rPr dirty="0" err="1"/>
              <a:t>Womеn</a:t>
            </a:r>
            <a:r>
              <a:rPr dirty="0"/>
              <a:t> </a:t>
            </a:r>
            <a:r>
              <a:rPr lang="en-US" dirty="0" err="1" smtClean="0"/>
              <a:t>obsahuje</a:t>
            </a:r>
            <a:r>
              <a:rPr lang="en-US" dirty="0" smtClean="0"/>
              <a:t> </a:t>
            </a:r>
            <a:r>
              <a:rPr lang="en-US" dirty="0" err="1" smtClean="0"/>
              <a:t>najkvalitnejší</a:t>
            </a:r>
            <a:r>
              <a:rPr lang="en-US" dirty="0" smtClean="0"/>
              <a:t> </a:t>
            </a:r>
            <a:r>
              <a:rPr lang="en-US" dirty="0" err="1" smtClean="0"/>
              <a:t>pupalkový</a:t>
            </a:r>
            <a:r>
              <a:rPr lang="en-US" dirty="0" smtClean="0"/>
              <a:t> </a:t>
            </a:r>
            <a:r>
              <a:rPr lang="en-US" dirty="0" err="1" smtClean="0"/>
              <a:t>olej</a:t>
            </a:r>
            <a:r>
              <a:rPr dirty="0" smtClean="0"/>
              <a:t>,</a:t>
            </a:r>
            <a:r>
              <a:rPr lang="en-US" dirty="0" smtClean="0"/>
              <a:t> </a:t>
            </a:r>
            <a:r>
              <a:rPr lang="en-US" dirty="0" err="1" smtClean="0"/>
              <a:t>získaný</a:t>
            </a:r>
            <a:r>
              <a:rPr lang="en-US" dirty="0" smtClean="0"/>
              <a:t> </a:t>
            </a:r>
            <a:r>
              <a:rPr lang="en-US" dirty="0" err="1" smtClean="0"/>
              <a:t>lisovaním</a:t>
            </a:r>
            <a:r>
              <a:rPr lang="en-US" dirty="0" smtClean="0"/>
              <a:t> </a:t>
            </a:r>
            <a:r>
              <a:rPr lang="en-US" dirty="0" err="1" smtClean="0"/>
              <a:t>za</a:t>
            </a:r>
            <a:r>
              <a:rPr lang="en-US" dirty="0" smtClean="0"/>
              <a:t> </a:t>
            </a:r>
            <a:r>
              <a:rPr lang="en-US" dirty="0" err="1" smtClean="0"/>
              <a:t>studena</a:t>
            </a:r>
            <a:r>
              <a:rPr dirty="0" smtClean="0"/>
              <a:t>, </a:t>
            </a:r>
            <a:r>
              <a:rPr lang="en-US" dirty="0" smtClean="0"/>
              <a:t>bez </a:t>
            </a:r>
            <a:r>
              <a:rPr lang="en-US" dirty="0" err="1" smtClean="0"/>
              <a:t>použitia</a:t>
            </a:r>
            <a:r>
              <a:rPr lang="en-US" dirty="0" smtClean="0"/>
              <a:t> </a:t>
            </a:r>
            <a:r>
              <a:rPr lang="en-US" dirty="0" err="1" smtClean="0"/>
              <a:t>chemických</a:t>
            </a:r>
            <a:r>
              <a:rPr lang="en-US" dirty="0" smtClean="0"/>
              <a:t> </a:t>
            </a:r>
            <a:r>
              <a:rPr lang="en-US" dirty="0" err="1" smtClean="0"/>
              <a:t>rozpúšťadiel</a:t>
            </a:r>
            <a:r>
              <a:rPr dirty="0" smtClean="0"/>
              <a:t>.</a:t>
            </a:r>
            <a:endParaRPr dirty="0"/>
          </a:p>
        </p:txBody>
      </p:sp>
      <p:pic>
        <p:nvPicPr>
          <p:cNvPr id="301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013700" y="4782532"/>
            <a:ext cx="812800" cy="203777"/>
          </a:xfrm>
          <a:prstGeom prst="rect">
            <a:avLst/>
          </a:prstGeom>
          <a:ln w="12700">
            <a:miter lim="400000"/>
          </a:ln>
        </p:spPr>
      </p:pic>
      <p:sp>
        <p:nvSpPr>
          <p:cNvPr id="302" name="Google Shape;65;p15"/>
          <p:cNvSpPr txBox="1"/>
          <p:nvPr/>
        </p:nvSpPr>
        <p:spPr>
          <a:xfrm>
            <a:off x="359533" y="4686749"/>
            <a:ext cx="5148765" cy="3692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1" tIns="91421" rIns="91421" bIns="91421" anchor="b">
            <a:spAutoFit/>
          </a:bodyPr>
          <a:lstStyle/>
          <a:p>
            <a:pPr>
              <a:defRPr sz="1200">
                <a:latin typeface="Gilroy Regular"/>
                <a:ea typeface="Gilroy Regular"/>
                <a:cs typeface="Gilroy Regular"/>
                <a:sym typeface="Gilroy Regular"/>
              </a:defRPr>
            </a:pPr>
            <a:r>
              <a:rPr dirty="0" smtClean="0"/>
              <a:t>*</a:t>
            </a:r>
            <a:r>
              <a:rPr lang="en-US" u="sng" dirty="0" err="1" smtClean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</a:rPr>
              <a:t>Prečítajte</a:t>
            </a:r>
            <a:r>
              <a:rPr lang="en-US" u="sng" dirty="0" smtClean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</a:rPr>
              <a:t> </a:t>
            </a:r>
            <a:r>
              <a:rPr lang="en-US" u="sng" dirty="0" err="1" smtClean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</a:rPr>
              <a:t>si</a:t>
            </a:r>
            <a:r>
              <a:rPr lang="en-US" u="sng" dirty="0" smtClean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</a:rPr>
              <a:t> o </a:t>
            </a:r>
            <a:r>
              <a:rPr lang="en-US" u="sng" dirty="0" err="1" smtClean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</a:rPr>
              <a:t>výskume</a:t>
            </a:r>
            <a:endParaRPr u="sng" dirty="0">
              <a:solidFill>
                <a:srgbClr val="0000FF"/>
              </a:solidFill>
              <a:uFill>
                <a:solidFill>
                  <a:srgbClr val="0000FF"/>
                </a:solidFill>
              </a:uFill>
              <a:hlinkClick r:id="rId5"/>
            </a:endParaRP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67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alex-nicolopoulos-TsqwC3G63zQ-unsplash.jpg" descr="alex-nicolopoulos-TsqwC3G63zQ-unsplash.jpg"/>
          <p:cNvPicPr>
            <a:picLocks noChangeAspect="1"/>
          </p:cNvPicPr>
          <p:nvPr/>
        </p:nvPicPr>
        <p:blipFill>
          <a:blip r:embed="rId2">
            <a:extLst/>
          </a:blip>
          <a:srcRect t="49795" r="18515" b="19994"/>
          <a:stretch>
            <a:fillRect/>
          </a:stretch>
        </p:blipFill>
        <p:spPr>
          <a:xfrm>
            <a:off x="-25277" y="-1"/>
            <a:ext cx="9250121" cy="5143502"/>
          </a:xfrm>
          <a:prstGeom prst="rect">
            <a:avLst/>
          </a:prstGeom>
          <a:ln w="12700">
            <a:miter lim="400000"/>
          </a:ln>
        </p:spPr>
      </p:pic>
      <p:sp>
        <p:nvSpPr>
          <p:cNvPr id="124" name="Google Shape;65;p15"/>
          <p:cNvSpPr txBox="1"/>
          <p:nvPr/>
        </p:nvSpPr>
        <p:spPr>
          <a:xfrm>
            <a:off x="272592" y="367380"/>
            <a:ext cx="4762117" cy="38892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1" tIns="91421" rIns="91421" bIns="91421">
            <a:normAutofit/>
          </a:bodyPr>
          <a:lstStyle/>
          <a:p>
            <a:pPr>
              <a:lnSpc>
                <a:spcPct val="130000"/>
              </a:lnSpc>
              <a:defRPr sz="1600">
                <a:solidFill>
                  <a:srgbClr val="FFFFFF"/>
                </a:solidFill>
                <a:latin typeface="Gilroy Regular"/>
                <a:ea typeface="Gilroy Regular"/>
                <a:cs typeface="Gilroy Regular"/>
                <a:sym typeface="Gilroy Regular"/>
              </a:defRPr>
            </a:pPr>
            <a:r>
              <a:rPr lang="en-US" dirty="0" err="1" smtClean="0"/>
              <a:t>Moderná</a:t>
            </a:r>
            <a:r>
              <a:rPr lang="en-US" dirty="0" smtClean="0"/>
              <a:t> </a:t>
            </a:r>
            <a:r>
              <a:rPr lang="en-US" dirty="0" err="1" smtClean="0"/>
              <a:t>spoločnosť</a:t>
            </a:r>
            <a:r>
              <a:rPr lang="en-US" dirty="0" smtClean="0"/>
              <a:t> </a:t>
            </a:r>
            <a:r>
              <a:rPr lang="en-US" dirty="0" err="1" smtClean="0"/>
              <a:t>očakáva</a:t>
            </a:r>
            <a:r>
              <a:rPr lang="en-US" dirty="0" smtClean="0"/>
              <a:t> od </a:t>
            </a:r>
            <a:r>
              <a:rPr lang="en-US" dirty="0" err="1" smtClean="0"/>
              <a:t>ženy</a:t>
            </a:r>
            <a:r>
              <a:rPr lang="en-US" dirty="0" smtClean="0"/>
              <a:t> </a:t>
            </a:r>
            <a:r>
              <a:rPr lang="en-US" dirty="0" err="1" smtClean="0"/>
              <a:t>ideálne</a:t>
            </a:r>
            <a:r>
              <a:rPr lang="en-US" dirty="0" smtClean="0"/>
              <a:t> </a:t>
            </a:r>
            <a:r>
              <a:rPr lang="en-US" dirty="0" err="1" smtClean="0"/>
              <a:t>spojenie</a:t>
            </a:r>
            <a:r>
              <a:rPr lang="en-US" dirty="0" smtClean="0"/>
              <a:t> </a:t>
            </a:r>
            <a:r>
              <a:rPr lang="en-US" dirty="0" err="1" smtClean="0"/>
              <a:t>úloh</a:t>
            </a:r>
            <a:r>
              <a:rPr dirty="0" smtClean="0"/>
              <a:t>: </a:t>
            </a:r>
            <a:r>
              <a:rPr lang="en-US" dirty="0" err="1" smtClean="0"/>
              <a:t>ekonomickú</a:t>
            </a:r>
            <a:r>
              <a:rPr lang="en-US" dirty="0" smtClean="0"/>
              <a:t> </a:t>
            </a:r>
            <a:r>
              <a:rPr lang="en-US" dirty="0" err="1" smtClean="0"/>
              <a:t>manželku</a:t>
            </a:r>
            <a:r>
              <a:rPr lang="en-US" dirty="0" smtClean="0"/>
              <a:t>, </a:t>
            </a:r>
            <a:r>
              <a:rPr lang="en-US" dirty="0" err="1" smtClean="0"/>
              <a:t>pozornú</a:t>
            </a:r>
            <a:r>
              <a:rPr lang="en-US" dirty="0" smtClean="0"/>
              <a:t> </a:t>
            </a:r>
            <a:r>
              <a:rPr lang="en-US" dirty="0" err="1" smtClean="0"/>
              <a:t>matku</a:t>
            </a:r>
            <a:r>
              <a:rPr lang="en-US" dirty="0" smtClean="0"/>
              <a:t>, </a:t>
            </a:r>
            <a:r>
              <a:rPr lang="en-US" dirty="0" err="1" smtClean="0"/>
              <a:t>úspešnú</a:t>
            </a:r>
            <a:r>
              <a:rPr lang="en-US" dirty="0" smtClean="0"/>
              <a:t> </a:t>
            </a:r>
            <a:r>
              <a:rPr lang="en-US" dirty="0" err="1" smtClean="0"/>
              <a:t>kariéristku</a:t>
            </a:r>
            <a:r>
              <a:rPr lang="en-US" dirty="0" smtClean="0"/>
              <a:t>, </a:t>
            </a:r>
            <a:r>
              <a:rPr lang="en-US" dirty="0" err="1" smtClean="0"/>
              <a:t>atraktívnu</a:t>
            </a:r>
            <a:r>
              <a:rPr lang="en-US" dirty="0" smtClean="0"/>
              <a:t> </a:t>
            </a:r>
            <a:r>
              <a:rPr lang="en-US" dirty="0" err="1" smtClean="0"/>
              <a:t>milenku</a:t>
            </a:r>
            <a:r>
              <a:rPr lang="en-US" dirty="0" smtClean="0"/>
              <a:t>.</a:t>
            </a:r>
            <a:endParaRPr dirty="0"/>
          </a:p>
          <a:p>
            <a:pPr>
              <a:lnSpc>
                <a:spcPct val="130000"/>
              </a:lnSpc>
              <a:defRPr sz="1600">
                <a:solidFill>
                  <a:srgbClr val="FFFFFF"/>
                </a:solidFill>
                <a:latin typeface="Gilroy Regular"/>
                <a:ea typeface="Gilroy Regular"/>
                <a:cs typeface="Gilroy Regular"/>
                <a:sym typeface="Gilroy Regular"/>
              </a:defRPr>
            </a:pPr>
            <a:endParaRPr dirty="0"/>
          </a:p>
          <a:p>
            <a:pPr>
              <a:lnSpc>
                <a:spcPct val="130000"/>
              </a:lnSpc>
              <a:defRPr sz="1600">
                <a:solidFill>
                  <a:srgbClr val="FFFFFF"/>
                </a:solidFill>
                <a:latin typeface="Gilroy Regular"/>
                <a:ea typeface="Gilroy Regular"/>
                <a:cs typeface="Gilroy Regular"/>
                <a:sym typeface="Gilroy Regular"/>
              </a:defRPr>
            </a:pPr>
            <a:r>
              <a:rPr lang="en-US" dirty="0" err="1" smtClean="0"/>
              <a:t>Nežné</a:t>
            </a:r>
            <a:r>
              <a:rPr lang="en-US" dirty="0" smtClean="0"/>
              <a:t> </a:t>
            </a:r>
            <a:r>
              <a:rPr lang="en-US" dirty="0" err="1" smtClean="0"/>
              <a:t>pohlavie</a:t>
            </a:r>
            <a:r>
              <a:rPr lang="en-US" dirty="0" smtClean="0"/>
              <a:t> </a:t>
            </a:r>
            <a:r>
              <a:rPr lang="en-US" dirty="0" err="1" smtClean="0"/>
              <a:t>žije</a:t>
            </a:r>
            <a:r>
              <a:rPr lang="en-US" dirty="0" smtClean="0"/>
              <a:t> a </a:t>
            </a:r>
            <a:r>
              <a:rPr lang="en-US" dirty="0" err="1" smtClean="0"/>
              <a:t>pracuje</a:t>
            </a:r>
            <a:r>
              <a:rPr lang="en-US" dirty="0" smtClean="0"/>
              <a:t> v </a:t>
            </a:r>
            <a:r>
              <a:rPr lang="en-US" dirty="0" err="1" smtClean="0"/>
              <a:t>nepretržitom</a:t>
            </a:r>
            <a:r>
              <a:rPr lang="en-US" dirty="0" smtClean="0"/>
              <a:t> </a:t>
            </a:r>
            <a:r>
              <a:rPr lang="en-US" dirty="0" err="1" smtClean="0"/>
              <a:t>režime</a:t>
            </a:r>
            <a:r>
              <a:rPr lang="en-US" dirty="0" smtClean="0"/>
              <a:t> </a:t>
            </a:r>
            <a:r>
              <a:rPr lang="en-US" dirty="0" err="1" smtClean="0"/>
              <a:t>multitaskingu</a:t>
            </a:r>
            <a:r>
              <a:rPr lang="en-US" dirty="0" smtClean="0"/>
              <a:t>. V </a:t>
            </a:r>
            <a:r>
              <a:rPr lang="en-US" dirty="0" err="1" smtClean="0"/>
              <a:t>toku</a:t>
            </a:r>
            <a:r>
              <a:rPr lang="en-US" dirty="0" smtClean="0"/>
              <a:t> </a:t>
            </a:r>
            <a:r>
              <a:rPr lang="en-US" dirty="0" err="1" smtClean="0"/>
              <a:t>nekonečných</a:t>
            </a:r>
            <a:r>
              <a:rPr lang="en-US" dirty="0" smtClean="0"/>
              <a:t>, no </a:t>
            </a:r>
            <a:r>
              <a:rPr lang="en-US" dirty="0" err="1" smtClean="0"/>
              <a:t>dôležitých</a:t>
            </a:r>
            <a:r>
              <a:rPr lang="en-US" dirty="0" smtClean="0"/>
              <a:t> </a:t>
            </a:r>
            <a:r>
              <a:rPr lang="en-US" dirty="0" err="1" smtClean="0"/>
              <a:t>vecí</a:t>
            </a:r>
            <a:r>
              <a:rPr lang="en-US" dirty="0" smtClean="0"/>
              <a:t> je </a:t>
            </a:r>
            <a:r>
              <a:rPr lang="en-US" dirty="0" err="1" smtClean="0"/>
              <a:t>ľahké</a:t>
            </a:r>
            <a:r>
              <a:rPr lang="en-US" dirty="0" smtClean="0"/>
              <a:t> </a:t>
            </a:r>
            <a:r>
              <a:rPr lang="en-US" dirty="0" err="1" smtClean="0"/>
              <a:t>prestať</a:t>
            </a:r>
            <a:r>
              <a:rPr lang="en-US" dirty="0" smtClean="0"/>
              <a:t> </a:t>
            </a:r>
            <a:r>
              <a:rPr lang="en-US" dirty="0" err="1" smtClean="0"/>
              <a:t>venovať</a:t>
            </a:r>
            <a:r>
              <a:rPr lang="en-US" dirty="0" smtClean="0"/>
              <a:t> </a:t>
            </a:r>
            <a:r>
              <a:rPr lang="en-US" dirty="0" err="1" smtClean="0"/>
              <a:t>pozornosť</a:t>
            </a:r>
            <a:r>
              <a:rPr lang="en-US" dirty="0" smtClean="0"/>
              <a:t> a </a:t>
            </a:r>
            <a:r>
              <a:rPr lang="en-US" dirty="0" err="1" smtClean="0"/>
              <a:t>čas</a:t>
            </a:r>
            <a:r>
              <a:rPr lang="en-US" dirty="0" smtClean="0"/>
              <a:t> </a:t>
            </a:r>
            <a:r>
              <a:rPr lang="en-US" dirty="0" err="1" smtClean="0"/>
              <a:t>sebe</a:t>
            </a:r>
            <a:r>
              <a:rPr lang="en-US" dirty="0" smtClean="0"/>
              <a:t>.</a:t>
            </a:r>
            <a:endParaRPr dirty="0"/>
          </a:p>
        </p:txBody>
      </p:sp>
      <p:pic>
        <p:nvPicPr>
          <p:cNvPr id="125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013700" y="4782532"/>
            <a:ext cx="812800" cy="203777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99715"/>
            <a:ext cx="65" cy="257769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9522" rIns="0" bIns="-9522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k-SK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192048"/>
            <a:ext cx="20840" cy="73103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9522" rIns="0" bIns="-9522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altLang="ru-RU" sz="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sk-SK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B3E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165;p32"/>
          <p:cNvSpPr txBox="1"/>
          <p:nvPr/>
        </p:nvSpPr>
        <p:spPr>
          <a:xfrm>
            <a:off x="386674" y="2384093"/>
            <a:ext cx="2898255" cy="12187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1" tIns="91421" rIns="91421" bIns="91421">
            <a:spAutoFit/>
          </a:bodyPr>
          <a:lstStyle/>
          <a:p>
            <a:pPr>
              <a:lnSpc>
                <a:spcPct val="120000"/>
              </a:lnSpc>
              <a:defRPr b="1">
                <a:solidFill>
                  <a:srgbClr val="FDEFCD"/>
                </a:solidFill>
                <a:latin typeface="Gilroy Bold"/>
                <a:ea typeface="Gilroy Bold"/>
                <a:cs typeface="Gilroy Bold"/>
                <a:sym typeface="Gilroy Bold"/>
              </a:defRPr>
            </a:pPr>
            <a:r>
              <a:rPr dirty="0" err="1" smtClean="0"/>
              <a:t>А</a:t>
            </a:r>
            <a:r>
              <a:rPr lang="en-US" dirty="0" err="1" smtClean="0"/>
              <a:t>mínokyselinou</a:t>
            </a:r>
            <a:r>
              <a:rPr lang="en-US" dirty="0" smtClean="0"/>
              <a:t> </a:t>
            </a:r>
            <a:r>
              <a:rPr dirty="0" smtClean="0"/>
              <a:t>L-</a:t>
            </a:r>
            <a:r>
              <a:rPr dirty="0" err="1" smtClean="0"/>
              <a:t>а</a:t>
            </a:r>
            <a:r>
              <a:rPr lang="en-US" dirty="0" err="1" smtClean="0"/>
              <a:t>rginínovou</a:t>
            </a:r>
            <a:r>
              <a:rPr lang="en-US" dirty="0" smtClean="0"/>
              <a:t> a </a:t>
            </a:r>
            <a:r>
              <a:rPr lang="en-US" dirty="0" err="1" smtClean="0"/>
              <a:t>vitamínom</a:t>
            </a:r>
            <a:r>
              <a:rPr lang="en-US" dirty="0" smtClean="0"/>
              <a:t> </a:t>
            </a:r>
            <a:r>
              <a:rPr dirty="0" smtClean="0"/>
              <a:t>B3</a:t>
            </a:r>
            <a:r>
              <a:rPr dirty="0"/>
              <a:t>:</a:t>
            </a:r>
            <a:endParaRPr dirty="0">
              <a:solidFill>
                <a:srgbClr val="FFFFFF"/>
              </a:solidFill>
            </a:endParaRPr>
          </a:p>
          <a:p>
            <a:pPr>
              <a:lnSpc>
                <a:spcPct val="120000"/>
              </a:lnSpc>
              <a:defRPr>
                <a:solidFill>
                  <a:srgbClr val="FFFFFF"/>
                </a:solidFill>
                <a:latin typeface="Gilroy Regular"/>
                <a:ea typeface="Gilroy Regular"/>
                <a:cs typeface="Gilroy Regular"/>
                <a:sym typeface="Gilroy Regular"/>
              </a:defRPr>
            </a:pPr>
            <a:r>
              <a:rPr lang="en-US" dirty="0" err="1" smtClean="0"/>
              <a:t>Zlepšujú</a:t>
            </a:r>
            <a:r>
              <a:rPr lang="en-US" dirty="0" smtClean="0"/>
              <a:t> </a:t>
            </a:r>
            <a:r>
              <a:rPr lang="en-US" dirty="0" err="1" smtClean="0"/>
              <a:t>krvný</a:t>
            </a:r>
            <a:r>
              <a:rPr lang="en-US" dirty="0" smtClean="0"/>
              <a:t> </a:t>
            </a:r>
            <a:r>
              <a:rPr lang="en-US" dirty="0" err="1" smtClean="0"/>
              <a:t>obeh</a:t>
            </a:r>
            <a:r>
              <a:rPr lang="en-US" dirty="0" smtClean="0"/>
              <a:t>, </a:t>
            </a:r>
            <a:r>
              <a:rPr lang="en-US" dirty="0" err="1" smtClean="0"/>
              <a:t>sú</a:t>
            </a:r>
            <a:r>
              <a:rPr lang="en-US" dirty="0" smtClean="0"/>
              <a:t> </a:t>
            </a:r>
            <a:r>
              <a:rPr lang="en-US" dirty="0" err="1" smtClean="0"/>
              <a:t>potrebné</a:t>
            </a:r>
            <a:r>
              <a:rPr lang="en-US" dirty="0" smtClean="0"/>
              <a:t> pre </a:t>
            </a:r>
            <a:r>
              <a:rPr lang="en-US" dirty="0" err="1" smtClean="0"/>
              <a:t>najzmyselnejšie</a:t>
            </a:r>
            <a:r>
              <a:rPr lang="en-US" dirty="0" smtClean="0"/>
              <a:t> </a:t>
            </a:r>
            <a:r>
              <a:rPr lang="en-US" dirty="0" err="1" smtClean="0"/>
              <a:t>vnemy</a:t>
            </a:r>
            <a:r>
              <a:rPr lang="en-US" dirty="0" smtClean="0"/>
              <a:t>   </a:t>
            </a:r>
            <a:endParaRPr dirty="0"/>
          </a:p>
        </p:txBody>
      </p:sp>
      <p:sp>
        <p:nvSpPr>
          <p:cNvPr id="307" name="Google Shape;166;p32"/>
          <p:cNvSpPr txBox="1"/>
          <p:nvPr/>
        </p:nvSpPr>
        <p:spPr>
          <a:xfrm>
            <a:off x="3499639" y="2387683"/>
            <a:ext cx="2752570" cy="14772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1" tIns="91421" rIns="91421" bIns="91421">
            <a:spAutoFit/>
          </a:bodyPr>
          <a:lstStyle/>
          <a:p>
            <a:pPr>
              <a:lnSpc>
                <a:spcPct val="120000"/>
              </a:lnSpc>
              <a:defRPr b="1">
                <a:solidFill>
                  <a:srgbClr val="FDEFCD"/>
                </a:solidFill>
                <a:latin typeface="Gilroy Bold"/>
                <a:ea typeface="Gilroy Bold"/>
                <a:cs typeface="Gilroy Bold"/>
                <a:sym typeface="Gilroy Bold"/>
              </a:defRPr>
            </a:pPr>
            <a:r>
              <a:rPr lang="en-US" dirty="0" err="1" smtClean="0"/>
              <a:t>Biotínom</a:t>
            </a:r>
            <a:r>
              <a:rPr dirty="0" smtClean="0"/>
              <a:t>:</a:t>
            </a:r>
            <a:endParaRPr dirty="0"/>
          </a:p>
          <a:p>
            <a:pPr>
              <a:lnSpc>
                <a:spcPct val="120000"/>
              </a:lnSpc>
              <a:defRPr>
                <a:solidFill>
                  <a:srgbClr val="FFFFFF"/>
                </a:solidFill>
                <a:latin typeface="Gilroy Regular"/>
                <a:ea typeface="Gilroy Regular"/>
                <a:cs typeface="Gilroy Regular"/>
                <a:sym typeface="Gilroy Regular"/>
              </a:defRPr>
            </a:pPr>
            <a:r>
              <a:rPr lang="en-US" dirty="0" err="1" smtClean="0"/>
              <a:t>Podporuje</a:t>
            </a:r>
            <a:r>
              <a:rPr lang="en-US" dirty="0" smtClean="0"/>
              <a:t> </a:t>
            </a:r>
            <a:r>
              <a:rPr lang="en-US" dirty="0" err="1" smtClean="0"/>
              <a:t>energetický</a:t>
            </a:r>
            <a:r>
              <a:rPr lang="en-US" dirty="0" smtClean="0"/>
              <a:t> </a:t>
            </a:r>
            <a:r>
              <a:rPr lang="en-US" dirty="0" err="1" smtClean="0"/>
              <a:t>metabolizmus</a:t>
            </a:r>
            <a:r>
              <a:rPr lang="en-US" dirty="0" smtClean="0"/>
              <a:t>, </a:t>
            </a:r>
            <a:r>
              <a:rPr lang="en-US" dirty="0" err="1" smtClean="0"/>
              <a:t>zlepšuje</a:t>
            </a:r>
            <a:r>
              <a:rPr lang="en-US" dirty="0" smtClean="0"/>
              <a:t> </a:t>
            </a:r>
            <a:r>
              <a:rPr lang="en-US" dirty="0" err="1" smtClean="0"/>
              <a:t>stav</a:t>
            </a:r>
            <a:r>
              <a:rPr lang="en-US" dirty="0" smtClean="0"/>
              <a:t> </a:t>
            </a:r>
            <a:r>
              <a:rPr lang="en-US" dirty="0" err="1" smtClean="0"/>
              <a:t>pokožky</a:t>
            </a:r>
            <a:r>
              <a:rPr lang="en-US" dirty="0" smtClean="0"/>
              <a:t>, </a:t>
            </a:r>
            <a:r>
              <a:rPr lang="en-US" dirty="0" err="1" smtClean="0"/>
              <a:t>posilňuje</a:t>
            </a:r>
            <a:r>
              <a:rPr lang="en-US" dirty="0" smtClean="0"/>
              <a:t> </a:t>
            </a:r>
            <a:r>
              <a:rPr lang="en-US" dirty="0" err="1" smtClean="0"/>
              <a:t>vlasy</a:t>
            </a:r>
            <a:r>
              <a:rPr lang="en-US" dirty="0" smtClean="0"/>
              <a:t> a </a:t>
            </a:r>
            <a:r>
              <a:rPr lang="en-US" dirty="0" err="1" smtClean="0"/>
              <a:t>nechty</a:t>
            </a:r>
            <a:endParaRPr dirty="0"/>
          </a:p>
        </p:txBody>
      </p:sp>
      <p:sp>
        <p:nvSpPr>
          <p:cNvPr id="308" name="Google Shape;167;p32"/>
          <p:cNvSpPr txBox="1"/>
          <p:nvPr/>
        </p:nvSpPr>
        <p:spPr>
          <a:xfrm>
            <a:off x="6350139" y="2394085"/>
            <a:ext cx="2660214" cy="9602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1" tIns="91421" rIns="91421" bIns="91421">
            <a:spAutoFit/>
          </a:bodyPr>
          <a:lstStyle/>
          <a:p>
            <a:pPr>
              <a:lnSpc>
                <a:spcPct val="120000"/>
              </a:lnSpc>
              <a:defRPr b="1">
                <a:solidFill>
                  <a:srgbClr val="FDEFCD"/>
                </a:solidFill>
                <a:latin typeface="Gilroy Bold"/>
                <a:ea typeface="Gilroy Bold"/>
                <a:cs typeface="Gilroy Bold"/>
                <a:sym typeface="Gilroy Bold"/>
              </a:defRPr>
            </a:pPr>
            <a:r>
              <a:rPr lang="en-US" dirty="0" err="1" smtClean="0"/>
              <a:t>Selénom</a:t>
            </a:r>
            <a:r>
              <a:rPr dirty="0" smtClean="0"/>
              <a:t>:</a:t>
            </a:r>
            <a:endParaRPr dirty="0"/>
          </a:p>
          <a:p>
            <a:pPr>
              <a:lnSpc>
                <a:spcPct val="120000"/>
              </a:lnSpc>
              <a:defRPr>
                <a:solidFill>
                  <a:srgbClr val="FFFFFF"/>
                </a:solidFill>
                <a:latin typeface="Gilroy Regular"/>
                <a:ea typeface="Gilroy Regular"/>
                <a:cs typeface="Gilroy Regular"/>
                <a:sym typeface="Gilroy Regular"/>
              </a:defRPr>
            </a:pPr>
            <a:r>
              <a:rPr lang="en-US" dirty="0" err="1" smtClean="0"/>
              <a:t>Normalizuje</a:t>
            </a:r>
            <a:r>
              <a:rPr lang="en-US" dirty="0" smtClean="0"/>
              <a:t> </a:t>
            </a:r>
            <a:r>
              <a:rPr lang="en-US" dirty="0" err="1" smtClean="0"/>
              <a:t>psychický</a:t>
            </a:r>
            <a:r>
              <a:rPr lang="en-US" dirty="0" smtClean="0"/>
              <a:t> </a:t>
            </a:r>
            <a:r>
              <a:rPr lang="en-US" dirty="0" err="1" smtClean="0"/>
              <a:t>stav</a:t>
            </a:r>
            <a:r>
              <a:rPr lang="en-US" dirty="0" smtClean="0"/>
              <a:t> a </a:t>
            </a:r>
            <a:r>
              <a:rPr lang="en-US" dirty="0" err="1" smtClean="0"/>
              <a:t>pomáha</a:t>
            </a:r>
            <a:r>
              <a:rPr lang="en-US" dirty="0" smtClean="0"/>
              <a:t> </a:t>
            </a:r>
            <a:r>
              <a:rPr lang="en-US" dirty="0" err="1" smtClean="0"/>
              <a:t>zlepšovať</a:t>
            </a:r>
            <a:r>
              <a:rPr lang="en-US" dirty="0" smtClean="0"/>
              <a:t> </a:t>
            </a:r>
            <a:r>
              <a:rPr lang="en-US" dirty="0" err="1" smtClean="0"/>
              <a:t>náladu</a:t>
            </a:r>
            <a:endParaRPr dirty="0"/>
          </a:p>
        </p:txBody>
      </p:sp>
      <p:sp>
        <p:nvSpPr>
          <p:cNvPr id="309" name="Формула Libidextra Women усилена:"/>
          <p:cNvSpPr txBox="1">
            <a:spLocks noGrp="1"/>
          </p:cNvSpPr>
          <p:nvPr>
            <p:ph type="title"/>
          </p:nvPr>
        </p:nvSpPr>
        <p:spPr>
          <a:xfrm>
            <a:off x="310846" y="319125"/>
            <a:ext cx="5450496" cy="1092201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90000"/>
              </a:lnSpc>
              <a:defRPr sz="2800">
                <a:solidFill>
                  <a:srgbClr val="FDEFCD"/>
                </a:solidFill>
                <a:latin typeface="Gilroy Bold"/>
                <a:ea typeface="Gilroy Bold"/>
                <a:cs typeface="Gilroy Bold"/>
                <a:sym typeface="Gilroy Bold"/>
              </a:defRPr>
            </a:lvl1pPr>
          </a:lstStyle>
          <a:p>
            <a:r>
              <a:rPr lang="en-US" dirty="0" smtClean="0"/>
              <a:t>Formula</a:t>
            </a:r>
            <a:r>
              <a:rPr dirty="0" smtClean="0"/>
              <a:t> </a:t>
            </a:r>
            <a:r>
              <a:rPr dirty="0" err="1"/>
              <a:t>Libidextra</a:t>
            </a:r>
            <a:r>
              <a:rPr dirty="0"/>
              <a:t> Women </a:t>
            </a:r>
            <a:r>
              <a:rPr lang="en-US" dirty="0" err="1" smtClean="0"/>
              <a:t>posilnená</a:t>
            </a:r>
            <a:r>
              <a:rPr dirty="0" smtClean="0"/>
              <a:t>:</a:t>
            </a:r>
            <a:endParaRPr dirty="0"/>
          </a:p>
        </p:txBody>
      </p:sp>
      <p:sp>
        <p:nvSpPr>
          <p:cNvPr id="310" name="Линия"/>
          <p:cNvSpPr/>
          <p:nvPr/>
        </p:nvSpPr>
        <p:spPr>
          <a:xfrm>
            <a:off x="447819" y="1377950"/>
            <a:ext cx="8222962" cy="0"/>
          </a:xfrm>
          <a:prstGeom prst="line">
            <a:avLst/>
          </a:prstGeom>
          <a:ln w="12700">
            <a:solidFill>
              <a:srgbClr val="FFEFDD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311" name="image3.png" descr="image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13700" y="4782532"/>
            <a:ext cx="812800" cy="203776"/>
          </a:xfrm>
          <a:prstGeom prst="rect">
            <a:avLst/>
          </a:prstGeom>
          <a:ln w="12700">
            <a:miter lim="400000"/>
          </a:ln>
        </p:spPr>
      </p:pic>
      <p:pic>
        <p:nvPicPr>
          <p:cNvPr id="312" name="Изображение" descr="Изображение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589497" y="1639678"/>
            <a:ext cx="698503" cy="698507"/>
          </a:xfrm>
          <a:prstGeom prst="rect">
            <a:avLst/>
          </a:prstGeom>
          <a:ln w="12700">
            <a:miter lim="400000"/>
          </a:ln>
        </p:spPr>
      </p:pic>
      <p:pic>
        <p:nvPicPr>
          <p:cNvPr id="313" name="Изображение" descr="Изображение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370797" y="1639678"/>
            <a:ext cx="698503" cy="698507"/>
          </a:xfrm>
          <a:prstGeom prst="rect">
            <a:avLst/>
          </a:prstGeom>
          <a:ln w="12700">
            <a:miter lim="400000"/>
          </a:ln>
        </p:spPr>
      </p:pic>
      <p:pic>
        <p:nvPicPr>
          <p:cNvPr id="314" name="Изображение" descr="Изображение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50500" y="1639679"/>
            <a:ext cx="698503" cy="698503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0" y="99715"/>
            <a:ext cx="65" cy="257769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9522" rIns="0" bIns="-9522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k-SK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F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65;p15"/>
          <p:cNvSpPr txBox="1">
            <a:spLocks noGrp="1"/>
          </p:cNvSpPr>
          <p:nvPr>
            <p:ph type="ctrTitle"/>
          </p:nvPr>
        </p:nvSpPr>
        <p:spPr>
          <a:xfrm>
            <a:off x="310845" y="352578"/>
            <a:ext cx="3327407" cy="1770261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2800" b="1">
                <a:solidFill>
                  <a:srgbClr val="CB3E6F"/>
                </a:solidFill>
                <a:latin typeface="Gilroy Bold"/>
                <a:ea typeface="Gilroy Bold"/>
                <a:cs typeface="Gilroy Bold"/>
                <a:sym typeface="Gilroy Bold"/>
              </a:defRPr>
            </a:lvl1pPr>
          </a:lstStyle>
          <a:p>
            <a:r>
              <a:t>Libidextra Women</a:t>
            </a:r>
          </a:p>
        </p:txBody>
      </p:sp>
      <p:sp>
        <p:nvSpPr>
          <p:cNvPr id="317" name="Google Shape;65;p15"/>
          <p:cNvSpPr txBox="1"/>
          <p:nvPr/>
        </p:nvSpPr>
        <p:spPr>
          <a:xfrm>
            <a:off x="288100" y="1050034"/>
            <a:ext cx="4723058" cy="42987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1" tIns="91421" rIns="91421" bIns="91421">
            <a:normAutofit/>
          </a:bodyPr>
          <a:lstStyle/>
          <a:p>
            <a:pPr>
              <a:lnSpc>
                <a:spcPct val="120000"/>
              </a:lnSpc>
              <a:defRPr>
                <a:solidFill>
                  <a:srgbClr val="404040"/>
                </a:solidFill>
                <a:latin typeface="Gilroy Bold"/>
                <a:ea typeface="Gilroy Bold"/>
                <a:cs typeface="Gilroy Bold"/>
                <a:sym typeface="Gilroy Bold"/>
              </a:defRPr>
            </a:pPr>
            <a:r>
              <a:rPr lang="en-US" dirty="0" err="1" smtClean="0"/>
              <a:t>Obsah</a:t>
            </a:r>
            <a:r>
              <a:rPr lang="en-US" dirty="0" smtClean="0"/>
              <a:t> </a:t>
            </a:r>
            <a:r>
              <a:rPr lang="en-US" dirty="0" err="1" smtClean="0"/>
              <a:t>účinných</a:t>
            </a:r>
            <a:r>
              <a:rPr lang="en-US" dirty="0" smtClean="0"/>
              <a:t> </a:t>
            </a:r>
            <a:r>
              <a:rPr lang="en-US" dirty="0" err="1" smtClean="0"/>
              <a:t>látok</a:t>
            </a:r>
            <a:r>
              <a:rPr lang="en-US" dirty="0" smtClean="0"/>
              <a:t> v 1 </a:t>
            </a:r>
            <a:r>
              <a:rPr lang="en-US" dirty="0" err="1" smtClean="0"/>
              <a:t>kapsule</a:t>
            </a:r>
            <a:r>
              <a:rPr dirty="0" smtClean="0"/>
              <a:t>:</a:t>
            </a:r>
            <a:r>
              <a:rPr dirty="0"/>
              <a:t/>
            </a:r>
            <a:br>
              <a:rPr dirty="0"/>
            </a:br>
            <a:endParaRPr dirty="0"/>
          </a:p>
          <a:p>
            <a:pPr marL="285750" indent="-285750">
              <a:lnSpc>
                <a:spcPct val="120000"/>
              </a:lnSpc>
              <a:buSzPct val="100000"/>
              <a:buFont typeface="Arial"/>
              <a:buChar char="•"/>
              <a:defRPr>
                <a:latin typeface="Gilroy Regular"/>
                <a:ea typeface="Gilroy Regular"/>
                <a:cs typeface="Gilroy Regular"/>
                <a:sym typeface="Gilroy Regular"/>
              </a:defRPr>
            </a:pPr>
            <a:r>
              <a:rPr lang="en-US" dirty="0" err="1"/>
              <a:t>o</a:t>
            </a:r>
            <a:r>
              <a:rPr lang="en-US" dirty="0" err="1" smtClean="0"/>
              <a:t>lej</a:t>
            </a:r>
            <a:r>
              <a:rPr lang="en-US" dirty="0" smtClean="0"/>
              <a:t> zo </a:t>
            </a:r>
            <a:r>
              <a:rPr lang="en-US" dirty="0" err="1" smtClean="0"/>
              <a:t>semien</a:t>
            </a:r>
            <a:r>
              <a:rPr lang="en-US" dirty="0" smtClean="0"/>
              <a:t> </a:t>
            </a:r>
            <a:r>
              <a:rPr lang="en-US" dirty="0" err="1" smtClean="0"/>
              <a:t>pupalky</a:t>
            </a:r>
            <a:r>
              <a:rPr lang="en-US" dirty="0" smtClean="0"/>
              <a:t> </a:t>
            </a:r>
            <a:r>
              <a:rPr lang="en-US" dirty="0" err="1" smtClean="0"/>
              <a:t>dvojročnej</a:t>
            </a:r>
            <a:r>
              <a:rPr lang="en-US" dirty="0" smtClean="0"/>
              <a:t> </a:t>
            </a:r>
          </a:p>
          <a:p>
            <a:pPr>
              <a:lnSpc>
                <a:spcPct val="120000"/>
              </a:lnSpc>
              <a:buSzPct val="100000"/>
              <a:defRPr>
                <a:latin typeface="Gilroy Regular"/>
                <a:ea typeface="Gilroy Regular"/>
                <a:cs typeface="Gilroy Regular"/>
                <a:sym typeface="Gilroy Regular"/>
              </a:defRPr>
            </a:pPr>
            <a:r>
              <a:rPr lang="en-US" dirty="0" smtClean="0"/>
              <a:t>      </a:t>
            </a:r>
            <a:r>
              <a:rPr dirty="0" smtClean="0"/>
              <a:t>(</a:t>
            </a:r>
            <a:r>
              <a:rPr dirty="0" err="1" smtClean="0"/>
              <a:t>Oenothera</a:t>
            </a:r>
            <a:r>
              <a:rPr dirty="0" smtClean="0"/>
              <a:t> </a:t>
            </a:r>
            <a:r>
              <a:rPr dirty="0" err="1" smtClean="0"/>
              <a:t>biennis</a:t>
            </a:r>
            <a:r>
              <a:rPr dirty="0" smtClean="0"/>
              <a:t>) </a:t>
            </a:r>
            <a:r>
              <a:rPr dirty="0"/>
              <a:t>— 250 </a:t>
            </a:r>
            <a:r>
              <a:rPr lang="en-US" dirty="0" smtClean="0"/>
              <a:t>mg</a:t>
            </a:r>
            <a:endParaRPr dirty="0"/>
          </a:p>
          <a:p>
            <a:pPr marL="285750" indent="-285750">
              <a:lnSpc>
                <a:spcPct val="120000"/>
              </a:lnSpc>
              <a:buSzPct val="100000"/>
              <a:buFont typeface="Arial"/>
              <a:buChar char="•"/>
              <a:defRPr>
                <a:latin typeface="Gilroy Regular"/>
                <a:ea typeface="Gilroy Regular"/>
                <a:cs typeface="Gilroy Regular"/>
                <a:sym typeface="Gilroy Regular"/>
              </a:defRPr>
            </a:pPr>
            <a:r>
              <a:rPr lang="en-US" dirty="0" err="1"/>
              <a:t>e</a:t>
            </a:r>
            <a:r>
              <a:rPr lang="en-US" dirty="0" err="1" smtClean="0"/>
              <a:t>xtrakt</a:t>
            </a:r>
            <a:r>
              <a:rPr lang="en-US" dirty="0" smtClean="0"/>
              <a:t> zo </a:t>
            </a:r>
            <a:r>
              <a:rPr lang="en-US" dirty="0" err="1" smtClean="0"/>
              <a:t>semien</a:t>
            </a:r>
            <a:r>
              <a:rPr lang="en-US" dirty="0" smtClean="0"/>
              <a:t> </a:t>
            </a:r>
            <a:r>
              <a:rPr lang="en-US" dirty="0" err="1" smtClean="0"/>
              <a:t>senovky</a:t>
            </a:r>
            <a:r>
              <a:rPr lang="en-US" dirty="0" smtClean="0"/>
              <a:t> </a:t>
            </a:r>
            <a:r>
              <a:rPr lang="en-US" dirty="0" err="1" smtClean="0"/>
              <a:t>gréckej</a:t>
            </a:r>
            <a:r>
              <a:rPr dirty="0"/>
              <a:t/>
            </a:r>
            <a:br>
              <a:rPr dirty="0"/>
            </a:br>
            <a:r>
              <a:rPr dirty="0"/>
              <a:t>(</a:t>
            </a:r>
            <a:r>
              <a:rPr dirty="0" err="1"/>
              <a:t>Trigonella</a:t>
            </a:r>
            <a:r>
              <a:rPr dirty="0"/>
              <a:t> </a:t>
            </a:r>
            <a:r>
              <a:rPr dirty="0" err="1"/>
              <a:t>foenum-graecum</a:t>
            </a:r>
            <a:r>
              <a:rPr dirty="0"/>
              <a:t>)</a:t>
            </a:r>
            <a:br>
              <a:rPr dirty="0"/>
            </a:br>
            <a:r>
              <a:rPr dirty="0" err="1"/>
              <a:t>Libifem</a:t>
            </a:r>
            <a:r>
              <a:rPr baseline="30000" dirty="0" err="1"/>
              <a:t>TM</a:t>
            </a:r>
            <a:r>
              <a:rPr dirty="0"/>
              <a:t> / </a:t>
            </a:r>
            <a:r>
              <a:rPr dirty="0" err="1"/>
              <a:t>Libifen</a:t>
            </a:r>
            <a:r>
              <a:rPr baseline="30000" dirty="0" err="1"/>
              <a:t>TM</a:t>
            </a:r>
            <a:r>
              <a:rPr dirty="0"/>
              <a:t> — 200 </a:t>
            </a:r>
            <a:r>
              <a:rPr lang="en-US" dirty="0" smtClean="0"/>
              <a:t>mg</a:t>
            </a:r>
            <a:endParaRPr dirty="0"/>
          </a:p>
          <a:p>
            <a:pPr marL="285750" indent="-285750">
              <a:lnSpc>
                <a:spcPct val="120000"/>
              </a:lnSpc>
              <a:buSzPct val="100000"/>
              <a:buFont typeface="Arial"/>
              <a:buChar char="•"/>
              <a:defRPr>
                <a:latin typeface="Gilroy Regular"/>
                <a:ea typeface="Gilroy Regular"/>
                <a:cs typeface="Gilroy Regular"/>
                <a:sym typeface="Gilroy Regular"/>
              </a:defRPr>
            </a:pPr>
            <a:r>
              <a:rPr dirty="0" smtClean="0"/>
              <a:t>L-</a:t>
            </a:r>
            <a:r>
              <a:rPr dirty="0" err="1" smtClean="0"/>
              <a:t>а</a:t>
            </a:r>
            <a:r>
              <a:rPr lang="en-US" dirty="0" err="1" smtClean="0"/>
              <a:t>rginín</a:t>
            </a:r>
            <a:r>
              <a:rPr dirty="0" smtClean="0"/>
              <a:t> </a:t>
            </a:r>
            <a:r>
              <a:rPr dirty="0"/>
              <a:t>— 30 </a:t>
            </a:r>
            <a:r>
              <a:rPr lang="en-US" dirty="0" smtClean="0"/>
              <a:t>mg</a:t>
            </a:r>
            <a:endParaRPr dirty="0"/>
          </a:p>
          <a:p>
            <a:pPr marL="285750" indent="-285750">
              <a:lnSpc>
                <a:spcPct val="120000"/>
              </a:lnSpc>
              <a:buSzPct val="100000"/>
              <a:buFont typeface="Arial"/>
              <a:buChar char="•"/>
              <a:defRPr>
                <a:latin typeface="Gilroy Regular"/>
                <a:ea typeface="Gilroy Regular"/>
                <a:cs typeface="Gilroy Regular"/>
                <a:sym typeface="Gilroy Regular"/>
              </a:defRPr>
            </a:pPr>
            <a:r>
              <a:rPr lang="en-US" dirty="0" err="1" smtClean="0"/>
              <a:t>vitamín</a:t>
            </a:r>
            <a:r>
              <a:rPr lang="en-US" dirty="0" smtClean="0"/>
              <a:t> </a:t>
            </a:r>
            <a:r>
              <a:rPr dirty="0" smtClean="0"/>
              <a:t>B3 </a:t>
            </a:r>
            <a:r>
              <a:rPr dirty="0"/>
              <a:t>—  8 </a:t>
            </a:r>
            <a:r>
              <a:rPr lang="en-US" dirty="0" smtClean="0"/>
              <a:t>mg</a:t>
            </a:r>
            <a:endParaRPr dirty="0"/>
          </a:p>
          <a:p>
            <a:pPr marL="285750" indent="-285750">
              <a:lnSpc>
                <a:spcPct val="120000"/>
              </a:lnSpc>
              <a:buSzPct val="100000"/>
              <a:buFont typeface="Arial"/>
              <a:buChar char="•"/>
              <a:defRPr>
                <a:latin typeface="Gilroy Regular"/>
                <a:ea typeface="Gilroy Regular"/>
                <a:cs typeface="Gilroy Regular"/>
                <a:sym typeface="Gilroy Regular"/>
              </a:defRPr>
            </a:pPr>
            <a:r>
              <a:rPr lang="en-US" dirty="0" err="1" smtClean="0"/>
              <a:t>olej</a:t>
            </a:r>
            <a:r>
              <a:rPr dirty="0" smtClean="0"/>
              <a:t> </a:t>
            </a:r>
            <a:r>
              <a:rPr lang="en-US" dirty="0" err="1" smtClean="0"/>
              <a:t>damašskej</a:t>
            </a:r>
            <a:r>
              <a:rPr lang="en-US" dirty="0" smtClean="0"/>
              <a:t> </a:t>
            </a:r>
            <a:r>
              <a:rPr lang="en-US" dirty="0" err="1" smtClean="0"/>
              <a:t>ruže</a:t>
            </a:r>
            <a:r>
              <a:rPr dirty="0" smtClean="0"/>
              <a:t> </a:t>
            </a:r>
            <a:r>
              <a:rPr dirty="0"/>
              <a:t/>
            </a:r>
            <a:br>
              <a:rPr dirty="0"/>
            </a:br>
            <a:r>
              <a:rPr dirty="0"/>
              <a:t>(Rosa </a:t>
            </a:r>
            <a:r>
              <a:rPr dirty="0" err="1"/>
              <a:t>damascena</a:t>
            </a:r>
            <a:r>
              <a:rPr dirty="0"/>
              <a:t>) — 100 </a:t>
            </a:r>
            <a:r>
              <a:rPr lang="en-US" dirty="0" err="1" smtClean="0"/>
              <a:t>mkg</a:t>
            </a:r>
            <a:endParaRPr dirty="0"/>
          </a:p>
          <a:p>
            <a:pPr marL="285750" indent="-285750">
              <a:lnSpc>
                <a:spcPct val="120000"/>
              </a:lnSpc>
              <a:buSzPct val="100000"/>
              <a:buFont typeface="Arial"/>
              <a:buChar char="•"/>
              <a:defRPr>
                <a:latin typeface="Gilroy Regular"/>
                <a:ea typeface="Gilroy Regular"/>
                <a:cs typeface="Gilroy Regular"/>
                <a:sym typeface="Gilroy Regular"/>
              </a:defRPr>
            </a:pPr>
            <a:r>
              <a:rPr lang="en-US" dirty="0" err="1" smtClean="0"/>
              <a:t>biotín</a:t>
            </a:r>
            <a:r>
              <a:rPr dirty="0" smtClean="0"/>
              <a:t> </a:t>
            </a:r>
            <a:r>
              <a:rPr dirty="0"/>
              <a:t>— 40 </a:t>
            </a:r>
            <a:r>
              <a:rPr lang="en-US" dirty="0" err="1" smtClean="0"/>
              <a:t>mkg</a:t>
            </a:r>
            <a:endParaRPr dirty="0"/>
          </a:p>
          <a:p>
            <a:pPr marL="285750" indent="-285750">
              <a:lnSpc>
                <a:spcPct val="120000"/>
              </a:lnSpc>
              <a:buSzPct val="100000"/>
              <a:buFont typeface="Arial"/>
              <a:buChar char="•"/>
              <a:defRPr>
                <a:latin typeface="Gilroy Regular"/>
                <a:ea typeface="Gilroy Regular"/>
                <a:cs typeface="Gilroy Regular"/>
                <a:sym typeface="Gilroy Regular"/>
              </a:defRPr>
            </a:pPr>
            <a:r>
              <a:rPr lang="en-US" dirty="0" err="1" smtClean="0"/>
              <a:t>selén</a:t>
            </a:r>
            <a:r>
              <a:rPr dirty="0" smtClean="0"/>
              <a:t> </a:t>
            </a:r>
            <a:r>
              <a:rPr dirty="0"/>
              <a:t>— 25 </a:t>
            </a:r>
            <a:r>
              <a:rPr lang="en-US" dirty="0" err="1" smtClean="0"/>
              <a:t>mkg</a:t>
            </a:r>
            <a:endParaRPr dirty="0"/>
          </a:p>
        </p:txBody>
      </p:sp>
      <p:sp>
        <p:nvSpPr>
          <p:cNvPr id="318" name="Google Shape;65;p15"/>
          <p:cNvSpPr txBox="1"/>
          <p:nvPr/>
        </p:nvSpPr>
        <p:spPr>
          <a:xfrm>
            <a:off x="282578" y="4375872"/>
            <a:ext cx="4091961" cy="6383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1" tIns="91421" rIns="91421" bIns="91421" anchor="b">
            <a:normAutofit/>
          </a:bodyPr>
          <a:lstStyle/>
          <a:p>
            <a:pPr>
              <a:defRPr sz="1200">
                <a:solidFill>
                  <a:srgbClr val="404040"/>
                </a:solidFill>
                <a:latin typeface="Gilroy Regular"/>
                <a:ea typeface="Gilroy Regular"/>
                <a:cs typeface="Gilroy Regular"/>
                <a:sym typeface="Gilroy Regular"/>
              </a:defRPr>
            </a:pPr>
            <a:r>
              <a:rPr lang="en-US" dirty="0" err="1" smtClean="0"/>
              <a:t>Užívajte</a:t>
            </a:r>
            <a:r>
              <a:rPr lang="en-US" dirty="0" smtClean="0"/>
              <a:t> 1-2 </a:t>
            </a:r>
            <a:r>
              <a:rPr lang="en-US" dirty="0" err="1" smtClean="0"/>
              <a:t>kapsuly</a:t>
            </a:r>
            <a:r>
              <a:rPr lang="en-US" dirty="0" smtClean="0"/>
              <a:t> </a:t>
            </a:r>
            <a:r>
              <a:rPr lang="en-US" dirty="0" err="1" smtClean="0"/>
              <a:t>denne</a:t>
            </a:r>
            <a:r>
              <a:rPr lang="en-US" dirty="0" smtClean="0"/>
              <a:t> s </a:t>
            </a:r>
            <a:r>
              <a:rPr lang="en-US" dirty="0" err="1" smtClean="0"/>
              <a:t>jedlom</a:t>
            </a:r>
            <a:r>
              <a:rPr lang="en-US" dirty="0" smtClean="0"/>
              <a:t>. </a:t>
            </a:r>
          </a:p>
          <a:p>
            <a:pPr>
              <a:defRPr sz="1200">
                <a:solidFill>
                  <a:srgbClr val="404040"/>
                </a:solidFill>
                <a:latin typeface="Gilroy Regular"/>
                <a:ea typeface="Gilroy Regular"/>
                <a:cs typeface="Gilroy Regular"/>
                <a:sym typeface="Gilroy Regular"/>
              </a:defRPr>
            </a:pPr>
            <a:r>
              <a:rPr lang="en-US" dirty="0" err="1" smtClean="0"/>
              <a:t>Balenie</a:t>
            </a:r>
            <a:r>
              <a:rPr lang="en-US" dirty="0" smtClean="0"/>
              <a:t> </a:t>
            </a:r>
            <a:r>
              <a:rPr lang="en-US" dirty="0" err="1" smtClean="0"/>
              <a:t>obsahuje</a:t>
            </a:r>
            <a:r>
              <a:rPr lang="en-US" dirty="0" smtClean="0"/>
              <a:t> 30 </a:t>
            </a:r>
            <a:r>
              <a:rPr lang="en-US" dirty="0" err="1" smtClean="0"/>
              <a:t>kapsúl</a:t>
            </a:r>
            <a:r>
              <a:rPr lang="en-US" dirty="0" smtClean="0"/>
              <a:t>. </a:t>
            </a:r>
            <a:r>
              <a:rPr lang="en-US" dirty="0" err="1" smtClean="0"/>
              <a:t>Kúra</a:t>
            </a:r>
            <a:r>
              <a:rPr lang="en-US" dirty="0" smtClean="0"/>
              <a:t>: 8 </a:t>
            </a:r>
            <a:r>
              <a:rPr lang="en-US" dirty="0" err="1" smtClean="0"/>
              <a:t>týždňov</a:t>
            </a:r>
            <a:r>
              <a:rPr lang="en-US" dirty="0" smtClean="0"/>
              <a:t>. </a:t>
            </a:r>
            <a:endParaRPr dirty="0"/>
          </a:p>
        </p:txBody>
      </p:sp>
      <p:pic>
        <p:nvPicPr>
          <p:cNvPr id="319" name="massimo-adami-kx2EWR6ObZM-unsplash.jpg" descr="massimo-adami-kx2EWR6ObZM-unsplash.jpg"/>
          <p:cNvPicPr>
            <a:picLocks noChangeAspect="1"/>
          </p:cNvPicPr>
          <p:nvPr/>
        </p:nvPicPr>
        <p:blipFill>
          <a:blip r:embed="rId3">
            <a:extLst/>
          </a:blip>
          <a:srcRect l="21694" t="1257" r="10076" b="6889"/>
          <a:stretch>
            <a:fillRect/>
          </a:stretch>
        </p:blipFill>
        <p:spPr>
          <a:xfrm>
            <a:off x="5599922" y="-73152"/>
            <a:ext cx="3566113" cy="5248656"/>
          </a:xfrm>
          <a:prstGeom prst="rect">
            <a:avLst/>
          </a:prstGeom>
          <a:ln w="12700">
            <a:miter lim="400000"/>
          </a:ln>
        </p:spPr>
      </p:pic>
      <p:pic>
        <p:nvPicPr>
          <p:cNvPr id="320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013700" y="4782532"/>
            <a:ext cx="812800" cy="20377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" name="Рисунок 1" descr="Рисунок 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06147" y="-41030"/>
            <a:ext cx="9248494" cy="5202700"/>
          </a:xfrm>
          <a:prstGeom prst="rect">
            <a:avLst/>
          </a:prstGeom>
          <a:ln w="12700">
            <a:miter lim="400000"/>
          </a:ln>
        </p:spPr>
      </p:pic>
      <p:sp>
        <p:nvSpPr>
          <p:cNvPr id="325" name="Google Shape;65;p15"/>
          <p:cNvSpPr txBox="1">
            <a:spLocks noGrp="1"/>
          </p:cNvSpPr>
          <p:nvPr>
            <p:ph type="ctrTitle"/>
          </p:nvPr>
        </p:nvSpPr>
        <p:spPr>
          <a:xfrm>
            <a:off x="298145" y="922737"/>
            <a:ext cx="7348526" cy="2106213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algn="l">
              <a:lnSpc>
                <a:spcPct val="90000"/>
              </a:lnSpc>
              <a:defRPr sz="3600" b="1">
                <a:solidFill>
                  <a:srgbClr val="CB3E6F"/>
                </a:solidFill>
                <a:latin typeface="Gilroy Bold"/>
                <a:ea typeface="Gilroy Bold"/>
                <a:cs typeface="Gilroy Bold"/>
                <a:sym typeface="Gilroy Bold"/>
              </a:defRPr>
            </a:pPr>
            <a:r>
              <a:rPr lang="en-US" dirty="0" err="1" smtClean="0"/>
              <a:t>Produkt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báze</a:t>
            </a:r>
            <a:r>
              <a:rPr lang="en-US" dirty="0" smtClean="0"/>
              <a:t> </a:t>
            </a:r>
            <a:r>
              <a:rPr lang="en-US" dirty="0" err="1" smtClean="0"/>
              <a:t>prírodných</a:t>
            </a:r>
            <a:r>
              <a:rPr lang="en-US" dirty="0" smtClean="0"/>
              <a:t> </a:t>
            </a:r>
            <a:r>
              <a:rPr lang="en-US" dirty="0" err="1" smtClean="0"/>
              <a:t>zložiek</a:t>
            </a:r>
            <a:r>
              <a:rPr lang="en-US" dirty="0" smtClean="0"/>
              <a:t>, </a:t>
            </a:r>
            <a:r>
              <a:rPr lang="en-US" dirty="0" err="1" smtClean="0"/>
              <a:t>ktorý</a:t>
            </a:r>
            <a:r>
              <a:rPr lang="en-US" dirty="0" smtClean="0"/>
              <a:t> </a:t>
            </a:r>
            <a:r>
              <a:rPr lang="en-US" dirty="0" err="1" smtClean="0"/>
              <a:t>má</a:t>
            </a:r>
            <a:r>
              <a:rPr lang="en-US" dirty="0" smtClean="0"/>
              <a:t> </a:t>
            </a:r>
            <a:r>
              <a:rPr lang="en-US" dirty="0" err="1" smtClean="0"/>
              <a:t>výsledky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err="1" smtClean="0"/>
              <a:t>pri</a:t>
            </a:r>
            <a:r>
              <a:rPr lang="en-US" dirty="0" smtClean="0"/>
              <a:t> </a:t>
            </a:r>
            <a:r>
              <a:rPr lang="en-US" dirty="0" err="1" smtClean="0"/>
              <a:t>užívaní</a:t>
            </a:r>
            <a:r>
              <a:rPr lang="en-US" dirty="0" smtClean="0"/>
              <a:t> </a:t>
            </a:r>
            <a:r>
              <a:rPr lang="en-US" dirty="0" err="1" smtClean="0"/>
              <a:t>ako</a:t>
            </a:r>
            <a:r>
              <a:rPr lang="en-US" dirty="0" smtClean="0"/>
              <a:t> </a:t>
            </a:r>
            <a:r>
              <a:rPr lang="en-US" dirty="0" err="1" smtClean="0"/>
              <a:t>kúra</a:t>
            </a:r>
            <a:endParaRPr dirty="0"/>
          </a:p>
        </p:txBody>
      </p:sp>
      <p:pic>
        <p:nvPicPr>
          <p:cNvPr id="326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013700" y="4782532"/>
            <a:ext cx="812800" cy="203777"/>
          </a:xfrm>
          <a:prstGeom prst="rect">
            <a:avLst/>
          </a:prstGeom>
          <a:ln w="12700">
            <a:miter lim="400000"/>
          </a:ln>
        </p:spPr>
      </p:pic>
      <p:sp>
        <p:nvSpPr>
          <p:cNvPr id="327" name="Google Shape;65;p15"/>
          <p:cNvSpPr txBox="1"/>
          <p:nvPr/>
        </p:nvSpPr>
        <p:spPr>
          <a:xfrm>
            <a:off x="309575" y="288330"/>
            <a:ext cx="4628186" cy="9023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1" tIns="91421" rIns="91421" bIns="91421">
            <a:normAutofit/>
          </a:bodyPr>
          <a:lstStyle/>
          <a:p>
            <a:pPr>
              <a:lnSpc>
                <a:spcPct val="120000"/>
              </a:lnSpc>
              <a:defRPr sz="1600" b="1">
                <a:solidFill>
                  <a:srgbClr val="CB3E6F"/>
                </a:solidFill>
                <a:latin typeface="Gilroy Bold"/>
                <a:ea typeface="Gilroy Bold"/>
                <a:cs typeface="Gilroy Bold"/>
                <a:sym typeface="Gilroy Bold"/>
              </a:defRPr>
            </a:pPr>
            <a:r>
              <a:rPr dirty="0" err="1"/>
              <a:t>Libidextra</a:t>
            </a:r>
            <a:r>
              <a:rPr dirty="0"/>
              <a:t> Women </a:t>
            </a:r>
            <a:r>
              <a:rPr b="0" dirty="0">
                <a:solidFill>
                  <a:srgbClr val="262626"/>
                </a:solidFill>
                <a:latin typeface="Gilroy Regular"/>
                <a:ea typeface="Gilroy Regular"/>
                <a:cs typeface="Gilroy Regular"/>
                <a:sym typeface="Gilroy Regular"/>
              </a:rPr>
              <a:t>— </a:t>
            </a:r>
            <a:r>
              <a:rPr lang="en-US" b="0" dirty="0" err="1" smtClean="0">
                <a:solidFill>
                  <a:srgbClr val="262626"/>
                </a:solidFill>
                <a:latin typeface="Gilroy Regular"/>
                <a:ea typeface="Gilroy Regular"/>
                <a:cs typeface="Gilroy Regular"/>
                <a:sym typeface="Gilroy Regular"/>
              </a:rPr>
              <a:t>nie</a:t>
            </a:r>
            <a:r>
              <a:rPr lang="en-US" b="0" dirty="0" smtClean="0">
                <a:solidFill>
                  <a:srgbClr val="262626"/>
                </a:solidFill>
                <a:latin typeface="Gilroy Regular"/>
                <a:ea typeface="Gilroy Regular"/>
                <a:cs typeface="Gilroy Regular"/>
                <a:sym typeface="Gilroy Regular"/>
              </a:rPr>
              <a:t> je to </a:t>
            </a:r>
            <a:r>
              <a:rPr lang="en-US" b="0" dirty="0" err="1" smtClean="0">
                <a:solidFill>
                  <a:srgbClr val="262626"/>
                </a:solidFill>
                <a:latin typeface="Gilroy Regular"/>
                <a:ea typeface="Gilroy Regular"/>
                <a:cs typeface="Gilroy Regular"/>
                <a:sym typeface="Gilroy Regular"/>
              </a:rPr>
              <a:t>žiadna</a:t>
            </a:r>
            <a:r>
              <a:rPr lang="en-US" b="0" dirty="0" smtClean="0">
                <a:solidFill>
                  <a:srgbClr val="262626"/>
                </a:solidFill>
                <a:latin typeface="Gilroy Regular"/>
                <a:ea typeface="Gilroy Regular"/>
                <a:cs typeface="Gilroy Regular"/>
                <a:sym typeface="Gilroy Regular"/>
              </a:rPr>
              <a:t> </a:t>
            </a:r>
            <a:r>
              <a:rPr lang="en-US" b="0" dirty="0" err="1" smtClean="0">
                <a:solidFill>
                  <a:srgbClr val="262626"/>
                </a:solidFill>
                <a:latin typeface="Gilroy Regular"/>
                <a:ea typeface="Gilroy Regular"/>
                <a:cs typeface="Gilroy Regular"/>
                <a:sym typeface="Gilroy Regular"/>
              </a:rPr>
              <a:t>magická</a:t>
            </a:r>
            <a:r>
              <a:rPr lang="en-US" b="0" dirty="0" smtClean="0">
                <a:solidFill>
                  <a:srgbClr val="262626"/>
                </a:solidFill>
                <a:latin typeface="Gilroy Regular"/>
                <a:ea typeface="Gilroy Regular"/>
                <a:cs typeface="Gilroy Regular"/>
                <a:sym typeface="Gilroy Regular"/>
              </a:rPr>
              <a:t> </a:t>
            </a:r>
            <a:r>
              <a:rPr lang="en-US" b="0" dirty="0" err="1" smtClean="0">
                <a:solidFill>
                  <a:srgbClr val="262626"/>
                </a:solidFill>
                <a:latin typeface="Gilroy Regular"/>
                <a:ea typeface="Gilroy Regular"/>
                <a:cs typeface="Gilroy Regular"/>
                <a:sym typeface="Gilroy Regular"/>
              </a:rPr>
              <a:t>pilulka</a:t>
            </a:r>
            <a:r>
              <a:rPr lang="en-US" b="0" dirty="0" smtClean="0">
                <a:solidFill>
                  <a:srgbClr val="262626"/>
                </a:solidFill>
                <a:latin typeface="Gilroy Regular"/>
                <a:ea typeface="Gilroy Regular"/>
                <a:cs typeface="Gilroy Regular"/>
                <a:sym typeface="Gilroy Regular"/>
              </a:rPr>
              <a:t> s </a:t>
            </a:r>
            <a:r>
              <a:rPr lang="en-US" b="0" dirty="0" err="1" smtClean="0">
                <a:solidFill>
                  <a:srgbClr val="262626"/>
                </a:solidFill>
                <a:latin typeface="Gilroy Regular"/>
                <a:ea typeface="Gilroy Regular"/>
                <a:cs typeface="Gilroy Regular"/>
                <a:sym typeface="Gilroy Regular"/>
              </a:rPr>
              <a:t>okamžitým</a:t>
            </a:r>
            <a:r>
              <a:rPr lang="en-US" b="0" dirty="0" smtClean="0">
                <a:solidFill>
                  <a:srgbClr val="262626"/>
                </a:solidFill>
                <a:latin typeface="Gilroy Regular"/>
                <a:ea typeface="Gilroy Regular"/>
                <a:cs typeface="Gilroy Regular"/>
                <a:sym typeface="Gilroy Regular"/>
              </a:rPr>
              <a:t> </a:t>
            </a:r>
            <a:r>
              <a:rPr lang="en-US" b="0" dirty="0" err="1" smtClean="0">
                <a:solidFill>
                  <a:srgbClr val="262626"/>
                </a:solidFill>
                <a:latin typeface="Gilroy Regular"/>
                <a:ea typeface="Gilroy Regular"/>
                <a:cs typeface="Gilroy Regular"/>
                <a:sym typeface="Gilroy Regular"/>
              </a:rPr>
              <a:t>účinkom</a:t>
            </a:r>
            <a:endParaRPr b="0" dirty="0">
              <a:solidFill>
                <a:srgbClr val="262626"/>
              </a:solidFill>
              <a:latin typeface="Gilroy Regular"/>
              <a:ea typeface="Gilroy Regular"/>
              <a:cs typeface="Gilroy Regular"/>
              <a:sym typeface="Gilroy Regular"/>
            </a:endParaRPr>
          </a:p>
        </p:txBody>
      </p:sp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1" name="2_Libidextra_2.jpg" descr="2_Libidextra_2.jpg"/>
          <p:cNvPicPr>
            <a:picLocks noChangeAspect="1"/>
          </p:cNvPicPr>
          <p:nvPr/>
        </p:nvPicPr>
        <p:blipFill>
          <a:blip r:embed="rId2">
            <a:extLst/>
          </a:blip>
          <a:srcRect l="22064" t="31154" r="13406" b="4317"/>
          <a:stretch>
            <a:fillRect/>
          </a:stretch>
        </p:blipFill>
        <p:spPr>
          <a:xfrm>
            <a:off x="-61788" y="-16774"/>
            <a:ext cx="9242858" cy="5199107"/>
          </a:xfrm>
          <a:prstGeom prst="rect">
            <a:avLst/>
          </a:prstGeom>
          <a:ln w="12700">
            <a:miter lim="400000"/>
          </a:ln>
        </p:spPr>
      </p:pic>
      <p:sp>
        <p:nvSpPr>
          <p:cNvPr id="332" name="Google Shape;65;p15"/>
          <p:cNvSpPr txBox="1"/>
          <p:nvPr/>
        </p:nvSpPr>
        <p:spPr>
          <a:xfrm>
            <a:off x="1206637" y="1246654"/>
            <a:ext cx="3280061" cy="1040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1" tIns="91421" rIns="91421" bIns="91421">
            <a:normAutofit/>
          </a:bodyPr>
          <a:lstStyle/>
          <a:p>
            <a:pPr>
              <a:defRPr sz="1600">
                <a:solidFill>
                  <a:srgbClr val="4C4B4B"/>
                </a:solidFill>
                <a:latin typeface="Gilroy Regular"/>
                <a:ea typeface="Gilroy Regular"/>
                <a:cs typeface="Gilroy Regular"/>
                <a:sym typeface="Gilroy Regular"/>
              </a:defRPr>
            </a:pPr>
            <a:r>
              <a:rPr lang="en-US" dirty="0" err="1" smtClean="0"/>
              <a:t>zlepšuje</a:t>
            </a:r>
            <a:r>
              <a:rPr lang="en-US" dirty="0" smtClean="0"/>
              <a:t> </a:t>
            </a:r>
            <a:r>
              <a:rPr lang="en-US" b="1" dirty="0" err="1" smtClean="0">
                <a:latin typeface="Gilroy Bold"/>
                <a:sym typeface="Gilroy Bold"/>
              </a:rPr>
              <a:t>k</a:t>
            </a:r>
            <a:r>
              <a:rPr lang="en-US" b="1" dirty="0" err="1" smtClean="0">
                <a:latin typeface="Gilroy Bold"/>
                <a:ea typeface="Gilroy Bold"/>
                <a:cs typeface="Gilroy Bold"/>
                <a:sym typeface="Gilroy Bold"/>
              </a:rPr>
              <a:t>valitu</a:t>
            </a:r>
            <a:r>
              <a:rPr b="1" dirty="0" smtClean="0">
                <a:latin typeface="Gilroy Bold"/>
                <a:ea typeface="Gilroy Bold"/>
                <a:cs typeface="Gilroy Bold"/>
                <a:sym typeface="Gilroy Bold"/>
              </a:rPr>
              <a:t> </a:t>
            </a:r>
            <a:r>
              <a:rPr lang="en-US" dirty="0" err="1" smtClean="0"/>
              <a:t>sexuálnych</a:t>
            </a:r>
            <a:r>
              <a:rPr lang="en-US" dirty="0" smtClean="0"/>
              <a:t> </a:t>
            </a:r>
            <a:r>
              <a:rPr lang="en-US" dirty="0" err="1" smtClean="0"/>
              <a:t>vzťahov</a:t>
            </a:r>
            <a:endParaRPr dirty="0"/>
          </a:p>
        </p:txBody>
      </p:sp>
      <p:sp>
        <p:nvSpPr>
          <p:cNvPr id="333" name="Google Shape;65;p15"/>
          <p:cNvSpPr txBox="1"/>
          <p:nvPr/>
        </p:nvSpPr>
        <p:spPr>
          <a:xfrm>
            <a:off x="1206639" y="2152782"/>
            <a:ext cx="3085697" cy="9427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1" tIns="91421" rIns="91421" bIns="91421">
            <a:normAutofit/>
          </a:bodyPr>
          <a:lstStyle/>
          <a:p>
            <a:pPr>
              <a:defRPr sz="1600">
                <a:solidFill>
                  <a:srgbClr val="4C4B4B"/>
                </a:solidFill>
                <a:latin typeface="Gilroy Regular"/>
                <a:ea typeface="Gilroy Regular"/>
                <a:cs typeface="Gilroy Regular"/>
                <a:sym typeface="Gilroy Regular"/>
              </a:defRPr>
            </a:pPr>
            <a:r>
              <a:rPr lang="en-US" dirty="0" err="1"/>
              <a:t>p</a:t>
            </a:r>
            <a:r>
              <a:rPr lang="en-US" dirty="0" err="1" smtClean="0"/>
              <a:t>omáha</a:t>
            </a:r>
            <a:r>
              <a:rPr lang="en-US" dirty="0" smtClean="0"/>
              <a:t> </a:t>
            </a:r>
            <a:r>
              <a:rPr lang="en-US" dirty="0" err="1" smtClean="0"/>
              <a:t>zvyšovať</a:t>
            </a:r>
            <a:r>
              <a:rPr lang="en-US" dirty="0" smtClean="0"/>
              <a:t> </a:t>
            </a:r>
            <a:r>
              <a:rPr lang="en-US" b="1" dirty="0" smtClean="0">
                <a:latin typeface="Gilroy Bold"/>
                <a:ea typeface="Gilroy Bold"/>
                <a:cs typeface="Gilroy Bold"/>
                <a:sym typeface="Gilroy Bold"/>
              </a:rPr>
              <a:t>libido</a:t>
            </a:r>
            <a:endParaRPr b="1" dirty="0">
              <a:latin typeface="Gilroy Bold"/>
              <a:ea typeface="Gilroy Bold"/>
              <a:cs typeface="Gilroy Bold"/>
              <a:sym typeface="Gilroy Bold"/>
            </a:endParaRPr>
          </a:p>
        </p:txBody>
      </p:sp>
      <p:sp>
        <p:nvSpPr>
          <p:cNvPr id="334" name="Google Shape;65;p15"/>
          <p:cNvSpPr txBox="1"/>
          <p:nvPr/>
        </p:nvSpPr>
        <p:spPr>
          <a:xfrm>
            <a:off x="1170677" y="3070837"/>
            <a:ext cx="2981193" cy="10234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1" tIns="91421" rIns="91421" bIns="91421">
            <a:normAutofit/>
          </a:bodyPr>
          <a:lstStyle/>
          <a:p>
            <a:pPr>
              <a:defRPr sz="1600" b="1">
                <a:solidFill>
                  <a:srgbClr val="4C4B4B"/>
                </a:solidFill>
                <a:latin typeface="Gilroy Bold"/>
                <a:ea typeface="Gilroy Bold"/>
                <a:cs typeface="Gilroy Bold"/>
                <a:sym typeface="Gilroy Bold"/>
              </a:defRPr>
            </a:pPr>
            <a:r>
              <a:rPr lang="en-US" dirty="0" err="1" smtClean="0"/>
              <a:t>zmierňuje</a:t>
            </a:r>
            <a:r>
              <a:rPr b="0" dirty="0" smtClean="0">
                <a:latin typeface="Gilroy Regular"/>
                <a:ea typeface="Gilroy Regular"/>
                <a:cs typeface="Gilroy Regular"/>
                <a:sym typeface="Gilroy Regular"/>
              </a:rPr>
              <a:t> </a:t>
            </a:r>
            <a:r>
              <a:rPr lang="en-US" b="0" dirty="0" err="1" smtClean="0">
                <a:latin typeface="Gilroy Regular"/>
                <a:ea typeface="Gilroy Regular"/>
                <a:cs typeface="Gilroy Regular"/>
                <a:sym typeface="Gilroy Regular"/>
              </a:rPr>
              <a:t>prejavy</a:t>
            </a:r>
            <a:r>
              <a:rPr b="0" dirty="0" smtClean="0">
                <a:latin typeface="Gilroy Regular"/>
                <a:ea typeface="Gilroy Regular"/>
                <a:cs typeface="Gilroy Regular"/>
                <a:sym typeface="Gilroy Regular"/>
              </a:rPr>
              <a:t> </a:t>
            </a:r>
            <a:r>
              <a:rPr lang="en-US" b="1" dirty="0" smtClean="0">
                <a:latin typeface="Gilroy Bold"/>
                <a:ea typeface="Gilroy Regular"/>
                <a:cs typeface="Gilroy Regular"/>
                <a:sym typeface="Gilroy Bold"/>
              </a:rPr>
              <a:t>PMS</a:t>
            </a:r>
          </a:p>
          <a:p>
            <a:pPr>
              <a:defRPr sz="1600" b="1">
                <a:solidFill>
                  <a:srgbClr val="4C4B4B"/>
                </a:solidFill>
                <a:latin typeface="Gilroy Bold"/>
                <a:ea typeface="Gilroy Bold"/>
                <a:cs typeface="Gilroy Bold"/>
                <a:sym typeface="Gilroy Bold"/>
              </a:defRPr>
            </a:pPr>
            <a:r>
              <a:rPr lang="en-US" b="0" dirty="0" smtClean="0">
                <a:latin typeface="Gilroy Regular"/>
                <a:ea typeface="Gilroy Regular"/>
                <a:cs typeface="Gilroy Regular"/>
                <a:sym typeface="Gilroy Regular"/>
              </a:rPr>
              <a:t>a</a:t>
            </a:r>
            <a:r>
              <a:rPr b="0" dirty="0" smtClean="0">
                <a:latin typeface="Gilroy Regular"/>
                <a:ea typeface="Gilroy Regular"/>
                <a:cs typeface="Gilroy Regular"/>
                <a:sym typeface="Gilroy Regular"/>
              </a:rPr>
              <a:t> </a:t>
            </a:r>
            <a:r>
              <a:rPr lang="en-US" b="1" dirty="0" err="1" smtClean="0">
                <a:latin typeface="Gilroy Bold"/>
                <a:ea typeface="Gilroy Regular"/>
                <a:cs typeface="Gilroy Regular"/>
                <a:sym typeface="Gilroy Bold"/>
              </a:rPr>
              <a:t>symptómy</a:t>
            </a:r>
            <a:r>
              <a:rPr lang="en-US" b="1" dirty="0" smtClean="0">
                <a:latin typeface="Gilroy Bold"/>
                <a:ea typeface="Gilroy Regular"/>
                <a:cs typeface="Gilroy Regular"/>
                <a:sym typeface="Gilroy Bold"/>
              </a:rPr>
              <a:t> </a:t>
            </a:r>
            <a:r>
              <a:rPr lang="en-US" b="1" dirty="0" err="1" smtClean="0">
                <a:latin typeface="Gilroy Bold"/>
                <a:ea typeface="Gilroy Regular"/>
                <a:cs typeface="Gilroy Regular"/>
                <a:sym typeface="Gilroy Bold"/>
              </a:rPr>
              <a:t>menopauzy</a:t>
            </a:r>
            <a:endParaRPr dirty="0"/>
          </a:p>
        </p:txBody>
      </p:sp>
      <p:sp>
        <p:nvSpPr>
          <p:cNvPr id="335" name="Google Shape;65;p15"/>
          <p:cNvSpPr txBox="1">
            <a:spLocks noGrp="1"/>
          </p:cNvSpPr>
          <p:nvPr>
            <p:ph type="ctrTitle"/>
          </p:nvPr>
        </p:nvSpPr>
        <p:spPr>
          <a:xfrm>
            <a:off x="310847" y="319124"/>
            <a:ext cx="8633988" cy="85267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2800" b="1">
                <a:solidFill>
                  <a:srgbClr val="CB3E6F"/>
                </a:solidFill>
                <a:latin typeface="Gilroy Bold"/>
                <a:ea typeface="Gilroy Bold"/>
                <a:cs typeface="Gilroy Bold"/>
                <a:sym typeface="Gilroy Bold"/>
              </a:defRPr>
            </a:lvl1pPr>
          </a:lstStyle>
          <a:p>
            <a:r>
              <a:t>Libidextra Women </a:t>
            </a:r>
          </a:p>
        </p:txBody>
      </p:sp>
      <p:sp>
        <p:nvSpPr>
          <p:cNvPr id="336" name="Google Shape;65;p15"/>
          <p:cNvSpPr txBox="1"/>
          <p:nvPr/>
        </p:nvSpPr>
        <p:spPr>
          <a:xfrm>
            <a:off x="1179311" y="4003542"/>
            <a:ext cx="3307388" cy="10234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1" tIns="91421" rIns="91421" bIns="91421">
            <a:normAutofit/>
          </a:bodyPr>
          <a:lstStyle/>
          <a:p>
            <a:pPr>
              <a:defRPr sz="1600">
                <a:solidFill>
                  <a:srgbClr val="4C4B4B"/>
                </a:solidFill>
                <a:latin typeface="Gilroy Regular"/>
                <a:ea typeface="Gilroy Regular"/>
                <a:cs typeface="Gilroy Regular"/>
                <a:sym typeface="Gilroy Regular"/>
              </a:defRPr>
            </a:pPr>
            <a:r>
              <a:rPr lang="en-US" dirty="0" err="1" smtClean="0"/>
              <a:t>zvyšuje</a:t>
            </a:r>
            <a:r>
              <a:rPr dirty="0" smtClean="0"/>
              <a:t> </a:t>
            </a:r>
            <a:r>
              <a:rPr lang="en-US" b="1" dirty="0" err="1" smtClean="0">
                <a:latin typeface="Gilroy Bold"/>
                <a:sym typeface="Gilroy Bold"/>
              </a:rPr>
              <a:t>atraktivitu</a:t>
            </a:r>
            <a:r>
              <a:rPr dirty="0" smtClean="0"/>
              <a:t> </a:t>
            </a:r>
            <a:r>
              <a:rPr lang="en-US" dirty="0" err="1" smtClean="0"/>
              <a:t>ženy</a:t>
            </a:r>
            <a:endParaRPr dirty="0"/>
          </a:p>
        </p:txBody>
      </p:sp>
      <p:pic>
        <p:nvPicPr>
          <p:cNvPr id="337" name="Изображение" descr="Изображение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17495" y="3993650"/>
            <a:ext cx="698506" cy="698511"/>
          </a:xfrm>
          <a:prstGeom prst="rect">
            <a:avLst/>
          </a:prstGeom>
          <a:ln w="12700">
            <a:miter lim="400000"/>
          </a:ln>
        </p:spPr>
      </p:pic>
      <p:pic>
        <p:nvPicPr>
          <p:cNvPr id="338" name="Изображение" descr="Изображение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17495" y="1239475"/>
            <a:ext cx="698504" cy="698511"/>
          </a:xfrm>
          <a:prstGeom prst="rect">
            <a:avLst/>
          </a:prstGeom>
          <a:ln w="12700">
            <a:miter lim="400000"/>
          </a:ln>
        </p:spPr>
      </p:pic>
      <p:pic>
        <p:nvPicPr>
          <p:cNvPr id="339" name="Изображение" descr="Изображение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17495" y="3075591"/>
            <a:ext cx="698506" cy="698511"/>
          </a:xfrm>
          <a:prstGeom prst="rect">
            <a:avLst/>
          </a:prstGeom>
          <a:ln w="12700">
            <a:miter lim="400000"/>
          </a:ln>
        </p:spPr>
      </p:pic>
      <p:pic>
        <p:nvPicPr>
          <p:cNvPr id="340" name="Изображение" descr="Изображение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17495" y="2157534"/>
            <a:ext cx="698506" cy="698510"/>
          </a:xfrm>
          <a:prstGeom prst="rect">
            <a:avLst/>
          </a:prstGeom>
          <a:ln w="12700">
            <a:miter lim="400000"/>
          </a:ln>
        </p:spPr>
      </p:pic>
      <p:pic>
        <p:nvPicPr>
          <p:cNvPr id="341" name="image10.png" descr="image10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8013700" y="4782446"/>
            <a:ext cx="812800" cy="20377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F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65;p15"/>
          <p:cNvSpPr txBox="1">
            <a:spLocks noGrp="1"/>
          </p:cNvSpPr>
          <p:nvPr>
            <p:ph type="ctrTitle"/>
          </p:nvPr>
        </p:nvSpPr>
        <p:spPr>
          <a:xfrm>
            <a:off x="310847" y="319125"/>
            <a:ext cx="8633988" cy="1770261"/>
          </a:xfrm>
          <a:prstGeom prst="rect">
            <a:avLst/>
          </a:prstGeom>
        </p:spPr>
        <p:txBody>
          <a:bodyPr anchor="t"/>
          <a:lstStyle/>
          <a:p>
            <a:pPr algn="l">
              <a:lnSpc>
                <a:spcPct val="90000"/>
              </a:lnSpc>
              <a:defRPr sz="2800">
                <a:solidFill>
                  <a:srgbClr val="CB3E6F"/>
                </a:solidFill>
                <a:latin typeface="Gilroy Bold"/>
                <a:ea typeface="Gilroy Bold"/>
                <a:cs typeface="Gilroy Bold"/>
                <a:sym typeface="Gilroy Bold"/>
              </a:defRPr>
            </a:pPr>
            <a:r>
              <a:rPr dirty="0" err="1"/>
              <a:t>Libidextra</a:t>
            </a:r>
            <a:r>
              <a:rPr dirty="0"/>
              <a:t> Women </a:t>
            </a:r>
            <a:endParaRPr sz="3000" dirty="0"/>
          </a:p>
          <a:p>
            <a:pPr algn="l">
              <a:lnSpc>
                <a:spcPct val="90000"/>
              </a:lnSpc>
              <a:defRPr sz="2800">
                <a:solidFill>
                  <a:srgbClr val="CB3E6F"/>
                </a:solidFill>
                <a:latin typeface="Gilroy Bold"/>
                <a:ea typeface="Gilroy Bold"/>
                <a:cs typeface="Gilroy Bold"/>
                <a:sym typeface="Gilroy Bold"/>
              </a:defRPr>
            </a:pPr>
            <a:r>
              <a:rPr lang="en-US" dirty="0"/>
              <a:t>j</a:t>
            </a:r>
            <a:r>
              <a:rPr lang="en-US" dirty="0" smtClean="0"/>
              <a:t>e </a:t>
            </a:r>
            <a:r>
              <a:rPr lang="en-US" dirty="0" err="1" smtClean="0"/>
              <a:t>určený</a:t>
            </a:r>
            <a:r>
              <a:rPr lang="en-US" dirty="0" smtClean="0"/>
              <a:t> pre </a:t>
            </a:r>
            <a:r>
              <a:rPr lang="en-US" dirty="0" err="1" smtClean="0"/>
              <a:t>ženy</a:t>
            </a:r>
            <a:r>
              <a:rPr lang="en-US" dirty="0" smtClean="0"/>
              <a:t>, </a:t>
            </a:r>
            <a:r>
              <a:rPr lang="en-US" dirty="0" err="1" smtClean="0"/>
              <a:t>ktoré</a:t>
            </a:r>
            <a:r>
              <a:rPr dirty="0" smtClean="0"/>
              <a:t>:</a:t>
            </a:r>
            <a:endParaRPr dirty="0"/>
          </a:p>
        </p:txBody>
      </p:sp>
      <p:sp>
        <p:nvSpPr>
          <p:cNvPr id="344" name="Google Shape;65;p15"/>
          <p:cNvSpPr txBox="1"/>
          <p:nvPr/>
        </p:nvSpPr>
        <p:spPr>
          <a:xfrm>
            <a:off x="221946" y="1803400"/>
            <a:ext cx="4742226" cy="30491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1" tIns="91421" rIns="91421" bIns="91421">
            <a:normAutofit/>
          </a:bodyPr>
          <a:lstStyle/>
          <a:p>
            <a:pPr marL="285750" indent="-285750">
              <a:lnSpc>
                <a:spcPct val="120000"/>
              </a:lnSpc>
              <a:buSzPct val="100000"/>
              <a:buFont typeface="Arial"/>
              <a:buChar char="•"/>
              <a:defRPr sz="1600">
                <a:latin typeface="Gilroy Regular"/>
                <a:ea typeface="Gilroy Regular"/>
                <a:cs typeface="Gilroy Regular"/>
                <a:sym typeface="Gilroy Regular"/>
              </a:defRPr>
            </a:pPr>
            <a:r>
              <a:rPr lang="en-US" dirty="0" err="1"/>
              <a:t>c</a:t>
            </a:r>
            <a:r>
              <a:rPr lang="en-US" dirty="0" err="1" smtClean="0"/>
              <a:t>hcú</a:t>
            </a:r>
            <a:r>
              <a:rPr lang="en-US" dirty="0" smtClean="0"/>
              <a:t> </a:t>
            </a:r>
            <a:r>
              <a:rPr lang="en-US" dirty="0" err="1" smtClean="0"/>
              <a:t>získať</a:t>
            </a:r>
            <a:r>
              <a:rPr lang="en-US" dirty="0" smtClean="0"/>
              <a:t> </a:t>
            </a:r>
            <a:r>
              <a:rPr lang="en-US" dirty="0" err="1" smtClean="0"/>
              <a:t>viac</a:t>
            </a:r>
            <a:r>
              <a:rPr dirty="0" smtClean="0"/>
              <a:t> </a:t>
            </a:r>
            <a:r>
              <a:rPr lang="en-US" b="1" dirty="0" err="1" smtClean="0">
                <a:solidFill>
                  <a:srgbClr val="CB3E6F"/>
                </a:solidFill>
                <a:latin typeface="Gilroy Bold"/>
                <a:ea typeface="Gilroy Bold"/>
                <a:cs typeface="Gilroy Bold"/>
                <a:sym typeface="Gilroy Bold"/>
              </a:rPr>
              <a:t>pôžitku</a:t>
            </a:r>
            <a:r>
              <a:rPr b="1" dirty="0" smtClean="0">
                <a:solidFill>
                  <a:srgbClr val="CB3E6F"/>
                </a:solidFill>
                <a:latin typeface="Gilroy Bold"/>
                <a:ea typeface="Gilroy Bold"/>
                <a:cs typeface="Gilroy Bold"/>
                <a:sym typeface="Gilroy Bold"/>
              </a:rPr>
              <a:t> </a:t>
            </a:r>
            <a:r>
              <a:rPr b="1" dirty="0">
                <a:solidFill>
                  <a:srgbClr val="CB3E6F"/>
                </a:solidFill>
                <a:latin typeface="Gilroy Bold"/>
                <a:ea typeface="Gilroy Bold"/>
                <a:cs typeface="Gilroy Bold"/>
                <a:sym typeface="Gilroy Bold"/>
              </a:rPr>
              <a:t/>
            </a:r>
            <a:br>
              <a:rPr b="1" dirty="0">
                <a:solidFill>
                  <a:srgbClr val="CB3E6F"/>
                </a:solidFill>
                <a:latin typeface="Gilroy Bold"/>
                <a:ea typeface="Gilroy Bold"/>
                <a:cs typeface="Gilroy Bold"/>
                <a:sym typeface="Gilroy Bold"/>
              </a:rPr>
            </a:br>
            <a:r>
              <a:rPr lang="en-US" dirty="0" smtClean="0"/>
              <a:t>zo </a:t>
            </a:r>
            <a:r>
              <a:rPr lang="en-US" dirty="0" err="1" smtClean="0"/>
              <a:t>sexuálneho</a:t>
            </a:r>
            <a:r>
              <a:rPr lang="en-US" dirty="0" smtClean="0"/>
              <a:t> </a:t>
            </a:r>
            <a:r>
              <a:rPr lang="en-US" dirty="0" err="1" smtClean="0"/>
              <a:t>života</a:t>
            </a:r>
            <a:endParaRPr dirty="0"/>
          </a:p>
          <a:p>
            <a:pPr marL="285750" indent="-285750">
              <a:lnSpc>
                <a:spcPct val="120000"/>
              </a:lnSpc>
              <a:buSzPct val="100000"/>
              <a:buFont typeface="Arial"/>
              <a:buChar char="•"/>
              <a:defRPr sz="1600">
                <a:latin typeface="Gilroy Regular"/>
                <a:ea typeface="Gilroy Regular"/>
                <a:cs typeface="Gilroy Regular"/>
                <a:sym typeface="Gilroy Regular"/>
              </a:defRPr>
            </a:pPr>
            <a:r>
              <a:rPr lang="en-US" dirty="0" err="1"/>
              <a:t>s</a:t>
            </a:r>
            <a:r>
              <a:rPr lang="en-US" dirty="0" err="1" smtClean="0"/>
              <a:t>a</a:t>
            </a:r>
            <a:r>
              <a:rPr lang="en-US" dirty="0" smtClean="0"/>
              <a:t> </a:t>
            </a:r>
            <a:r>
              <a:rPr lang="en-US" dirty="0" err="1" smtClean="0"/>
              <a:t>snažia</a:t>
            </a:r>
            <a:r>
              <a:rPr lang="en-US" dirty="0" smtClean="0"/>
              <a:t> </a:t>
            </a:r>
            <a:r>
              <a:rPr lang="en-US" dirty="0" err="1" smtClean="0"/>
              <a:t>udržať</a:t>
            </a:r>
            <a:r>
              <a:rPr dirty="0" smtClean="0"/>
              <a:t> </a:t>
            </a:r>
            <a:r>
              <a:rPr lang="en-US" b="1" dirty="0" err="1" smtClean="0">
                <a:solidFill>
                  <a:srgbClr val="CB3E6F"/>
                </a:solidFill>
                <a:latin typeface="Gilroy Bold"/>
                <a:ea typeface="Gilroy Bold"/>
                <a:cs typeface="Gilroy Bold"/>
                <a:sym typeface="Gilroy Bold"/>
              </a:rPr>
              <a:t>vrúcny</a:t>
            </a:r>
            <a:r>
              <a:rPr lang="en-US" b="1" dirty="0" smtClean="0">
                <a:solidFill>
                  <a:srgbClr val="CB3E6F"/>
                </a:solidFill>
                <a:latin typeface="Gilroy Bold"/>
                <a:ea typeface="Gilroy Bold"/>
                <a:cs typeface="Gilroy Bold"/>
                <a:sym typeface="Gilroy Bold"/>
              </a:rPr>
              <a:t> </a:t>
            </a:r>
            <a:r>
              <a:rPr lang="en-US" b="1" dirty="0" err="1" smtClean="0">
                <a:solidFill>
                  <a:srgbClr val="CB3E6F"/>
                </a:solidFill>
                <a:latin typeface="Gilroy Bold"/>
                <a:ea typeface="Gilroy Bold"/>
                <a:cs typeface="Gilroy Bold"/>
                <a:sym typeface="Gilroy Bold"/>
              </a:rPr>
              <a:t>vzťah</a:t>
            </a:r>
            <a:r>
              <a:rPr lang="en-US" b="1" dirty="0" smtClean="0">
                <a:solidFill>
                  <a:srgbClr val="CB3E6F"/>
                </a:solidFill>
                <a:latin typeface="Gilroy Bold"/>
                <a:ea typeface="Gilroy Bold"/>
                <a:cs typeface="Gilroy Bold"/>
                <a:sym typeface="Gilroy Bold"/>
              </a:rPr>
              <a:t> </a:t>
            </a:r>
            <a:r>
              <a:rPr lang="en-US" dirty="0" smtClean="0"/>
              <a:t>s</a:t>
            </a:r>
            <a:r>
              <a:rPr dirty="0" smtClean="0"/>
              <a:t> </a:t>
            </a:r>
            <a:r>
              <a:rPr lang="en-US" dirty="0" err="1" smtClean="0"/>
              <a:t>partnerom</a:t>
            </a:r>
            <a:endParaRPr dirty="0"/>
          </a:p>
          <a:p>
            <a:pPr marL="285750" indent="-285750">
              <a:lnSpc>
                <a:spcPct val="120000"/>
              </a:lnSpc>
              <a:buSzPct val="100000"/>
              <a:buFont typeface="Arial"/>
              <a:buChar char="•"/>
              <a:defRPr sz="1600">
                <a:latin typeface="Gilroy Regular"/>
                <a:ea typeface="Gilroy Regular"/>
                <a:cs typeface="Gilroy Regular"/>
                <a:sym typeface="Gilroy Regular"/>
              </a:defRPr>
            </a:pPr>
            <a:r>
              <a:rPr lang="en-US" dirty="0" err="1"/>
              <a:t>ž</a:t>
            </a:r>
            <a:r>
              <a:rPr lang="en-US" dirty="0" err="1" smtClean="0"/>
              <a:t>ijú</a:t>
            </a:r>
            <a:r>
              <a:rPr lang="en-US" dirty="0" smtClean="0"/>
              <a:t> a </a:t>
            </a:r>
            <a:r>
              <a:rPr lang="en-US" dirty="0" err="1" smtClean="0"/>
              <a:t>pracujú</a:t>
            </a:r>
            <a:r>
              <a:rPr lang="en-US" dirty="0" smtClean="0"/>
              <a:t> v </a:t>
            </a:r>
            <a:r>
              <a:rPr lang="en-US" dirty="0" err="1" smtClean="0"/>
              <a:t>neustálom</a:t>
            </a:r>
            <a:r>
              <a:rPr lang="en-US" dirty="0" smtClean="0"/>
              <a:t> </a:t>
            </a:r>
            <a:r>
              <a:rPr lang="en-US" b="1" dirty="0" err="1" smtClean="0">
                <a:solidFill>
                  <a:srgbClr val="CB3E6F"/>
                </a:solidFill>
                <a:latin typeface="Gilroy Bold"/>
                <a:ea typeface="Gilroy Bold"/>
                <a:cs typeface="Gilroy Bold"/>
                <a:sym typeface="Gilroy Bold"/>
              </a:rPr>
              <a:t>strese</a:t>
            </a:r>
            <a:endParaRPr b="1" dirty="0">
              <a:solidFill>
                <a:srgbClr val="CB3E6F"/>
              </a:solidFill>
              <a:latin typeface="Gilroy Bold"/>
              <a:ea typeface="Gilroy Bold"/>
              <a:cs typeface="Gilroy Bold"/>
              <a:sym typeface="Gilroy Bold"/>
            </a:endParaRPr>
          </a:p>
        </p:txBody>
      </p:sp>
      <p:pic>
        <p:nvPicPr>
          <p:cNvPr id="345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013700" y="4782532"/>
            <a:ext cx="812800" cy="203777"/>
          </a:xfrm>
          <a:prstGeom prst="rect">
            <a:avLst/>
          </a:prstGeom>
          <a:ln w="12700">
            <a:miter lim="400000"/>
          </a:ln>
        </p:spPr>
      </p:pic>
      <p:pic>
        <p:nvPicPr>
          <p:cNvPr id="346" name="tiraya-adam-2-mTsOnYeqQ-unsplash.jpg" descr="tiraya-adam-2-mTsOnYeqQ-unsplash.jpg"/>
          <p:cNvPicPr>
            <a:picLocks noChangeAspect="1"/>
          </p:cNvPicPr>
          <p:nvPr/>
        </p:nvPicPr>
        <p:blipFill>
          <a:blip r:embed="rId4">
            <a:extLst/>
          </a:blip>
          <a:srcRect l="7707" t="939" r="5940" b="1232"/>
          <a:stretch>
            <a:fillRect/>
          </a:stretch>
        </p:blipFill>
        <p:spPr>
          <a:xfrm>
            <a:off x="5454755" y="-55084"/>
            <a:ext cx="3702595" cy="5244030"/>
          </a:xfrm>
          <a:prstGeom prst="rect">
            <a:avLst/>
          </a:prstGeom>
          <a:ln w="12700">
            <a:miter lim="400000"/>
          </a:ln>
        </p:spPr>
      </p:pic>
      <p:pic>
        <p:nvPicPr>
          <p:cNvPr id="347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013700" y="4782532"/>
            <a:ext cx="812800" cy="20377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1" name="henry-ravenscroft-85AnCOZhhJA-unsplash.jpg" descr="henry-ravenscroft-85AnCOZhhJA-unsplash.jpg"/>
          <p:cNvPicPr>
            <a:picLocks noChangeAspect="1"/>
          </p:cNvPicPr>
          <p:nvPr/>
        </p:nvPicPr>
        <p:blipFill>
          <a:blip r:embed="rId3">
            <a:extLst/>
          </a:blip>
          <a:srcRect l="5592" t="854" r="6801" b="887"/>
          <a:stretch>
            <a:fillRect/>
          </a:stretch>
        </p:blipFill>
        <p:spPr>
          <a:xfrm>
            <a:off x="-36514" y="-56271"/>
            <a:ext cx="9242429" cy="5256042"/>
          </a:xfrm>
          <a:prstGeom prst="rect">
            <a:avLst/>
          </a:prstGeom>
          <a:ln w="12700">
            <a:miter lim="400000"/>
          </a:ln>
        </p:spPr>
      </p:pic>
      <p:pic>
        <p:nvPicPr>
          <p:cNvPr id="352" name="Рисунок 1" descr="Рисунок 1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  <a:ln w="12700">
            <a:miter lim="400000"/>
          </a:ln>
        </p:spPr>
      </p:pic>
      <p:sp>
        <p:nvSpPr>
          <p:cNvPr id="353" name="Google Shape;65;p15"/>
          <p:cNvSpPr txBox="1"/>
          <p:nvPr/>
        </p:nvSpPr>
        <p:spPr>
          <a:xfrm>
            <a:off x="408572" y="2060032"/>
            <a:ext cx="2752358" cy="9590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1" tIns="91421" rIns="91421" bIns="91421">
            <a:normAutofit/>
          </a:bodyPr>
          <a:lstStyle>
            <a:lvl1pPr algn="ctr">
              <a:defRPr>
                <a:solidFill>
                  <a:srgbClr val="FFFFFF"/>
                </a:solidFill>
                <a:latin typeface="Gilroy Regular"/>
                <a:ea typeface="Gilroy Regular"/>
                <a:cs typeface="Gilroy Regular"/>
                <a:sym typeface="Gilroy Regular"/>
              </a:defRPr>
            </a:lvl1pPr>
          </a:lstStyle>
          <a:p>
            <a:r>
              <a:rPr lang="en-US" dirty="0" err="1" smtClean="0"/>
              <a:t>Pomáha</a:t>
            </a:r>
            <a:r>
              <a:rPr lang="en-US" dirty="0" smtClean="0"/>
              <a:t> </a:t>
            </a:r>
            <a:r>
              <a:rPr lang="en-US" dirty="0" err="1" smtClean="0"/>
              <a:t>zvyšovať</a:t>
            </a:r>
            <a:r>
              <a:rPr lang="en-US" dirty="0" smtClean="0"/>
              <a:t> </a:t>
            </a:r>
          </a:p>
          <a:p>
            <a:r>
              <a:rPr lang="en-US" dirty="0" err="1" smtClean="0"/>
              <a:t>sexuálnu</a:t>
            </a:r>
            <a:r>
              <a:rPr lang="en-US" dirty="0" smtClean="0"/>
              <a:t> </a:t>
            </a:r>
            <a:r>
              <a:rPr lang="en-US" dirty="0" err="1" smtClean="0"/>
              <a:t>túžbu</a:t>
            </a:r>
            <a:endParaRPr dirty="0"/>
          </a:p>
        </p:txBody>
      </p:sp>
      <p:sp>
        <p:nvSpPr>
          <p:cNvPr id="354" name="Google Shape;65;p15"/>
          <p:cNvSpPr txBox="1"/>
          <p:nvPr/>
        </p:nvSpPr>
        <p:spPr>
          <a:xfrm>
            <a:off x="3126920" y="2079600"/>
            <a:ext cx="2892657" cy="8928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1" tIns="91421" rIns="91421" bIns="91421">
            <a:normAutofit/>
          </a:bodyPr>
          <a:lstStyle>
            <a:lvl1pPr algn="ctr">
              <a:defRPr>
                <a:solidFill>
                  <a:srgbClr val="FFFFFF"/>
                </a:solidFill>
                <a:latin typeface="Gilroy Regular"/>
                <a:ea typeface="Gilroy Regular"/>
                <a:cs typeface="Gilroy Regular"/>
                <a:sym typeface="Gilroy Regular"/>
              </a:defRPr>
            </a:lvl1pPr>
          </a:lstStyle>
          <a:p>
            <a:r>
              <a:rPr lang="en-US" dirty="0" smtClean="0"/>
              <a:t>Na </a:t>
            </a:r>
            <a:r>
              <a:rPr lang="en-US" dirty="0" err="1" smtClean="0"/>
              <a:t>báze</a:t>
            </a:r>
            <a:r>
              <a:rPr lang="en-US" dirty="0" smtClean="0"/>
              <a:t> </a:t>
            </a:r>
          </a:p>
          <a:p>
            <a:r>
              <a:rPr lang="en-US" dirty="0" err="1" smtClean="0"/>
              <a:t>prírodných</a:t>
            </a:r>
            <a:r>
              <a:rPr lang="en-US" dirty="0" smtClean="0"/>
              <a:t> </a:t>
            </a:r>
            <a:r>
              <a:rPr lang="en-US" dirty="0" err="1" smtClean="0"/>
              <a:t>zložiek</a:t>
            </a:r>
            <a:endParaRPr dirty="0"/>
          </a:p>
        </p:txBody>
      </p:sp>
      <p:sp>
        <p:nvSpPr>
          <p:cNvPr id="355" name="Google Shape;65;p15"/>
          <p:cNvSpPr txBox="1"/>
          <p:nvPr/>
        </p:nvSpPr>
        <p:spPr>
          <a:xfrm rot="21321">
            <a:off x="3230363" y="3419056"/>
            <a:ext cx="2685770" cy="9772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1" tIns="91421" rIns="91421" bIns="91421">
            <a:normAutofit/>
          </a:bodyPr>
          <a:lstStyle/>
          <a:p>
            <a:pPr algn="ctr">
              <a:defRPr>
                <a:solidFill>
                  <a:srgbClr val="FFFFFF"/>
                </a:solidFill>
                <a:latin typeface="Gilroy Regular"/>
                <a:ea typeface="Gilroy Regular"/>
                <a:cs typeface="Gilroy Regular"/>
                <a:sym typeface="Gilroy Regular"/>
              </a:defRPr>
            </a:pPr>
            <a:r>
              <a:rPr lang="en-US" dirty="0" err="1" smtClean="0"/>
              <a:t>Inovatívna</a:t>
            </a:r>
            <a:r>
              <a:rPr lang="en-US" dirty="0" smtClean="0"/>
              <a:t> forma </a:t>
            </a:r>
            <a:r>
              <a:rPr lang="en-US" dirty="0" err="1" smtClean="0"/>
              <a:t>uvoľňovania</a:t>
            </a:r>
            <a:r>
              <a:rPr dirty="0" smtClean="0"/>
              <a:t> </a:t>
            </a:r>
            <a:r>
              <a:rPr dirty="0"/>
              <a:t>— </a:t>
            </a:r>
            <a:r>
              <a:rPr lang="en-US" dirty="0" err="1" smtClean="0"/>
              <a:t>kapsuly</a:t>
            </a:r>
            <a:r>
              <a:rPr lang="en-US" dirty="0" smtClean="0"/>
              <a:t> s </a:t>
            </a:r>
            <a:r>
              <a:rPr lang="en-US" dirty="0" err="1" smtClean="0"/>
              <a:t>mikropeletami</a:t>
            </a:r>
            <a:endParaRPr dirty="0"/>
          </a:p>
        </p:txBody>
      </p:sp>
      <p:sp>
        <p:nvSpPr>
          <p:cNvPr id="356" name="Google Shape;65;p15"/>
          <p:cNvSpPr txBox="1"/>
          <p:nvPr/>
        </p:nvSpPr>
        <p:spPr>
          <a:xfrm>
            <a:off x="243790" y="3415805"/>
            <a:ext cx="2998293" cy="14007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1" tIns="91421" rIns="91421" bIns="91421">
            <a:normAutofit/>
          </a:bodyPr>
          <a:lstStyle/>
          <a:p>
            <a:pPr algn="ctr" defTabSz="859536">
              <a:defRPr>
                <a:solidFill>
                  <a:srgbClr val="FFFFFF"/>
                </a:solidFill>
                <a:latin typeface="Gilroy Regular"/>
                <a:ea typeface="Gilroy Regular"/>
                <a:cs typeface="Gilroy Regular"/>
                <a:sym typeface="Gilroy Regular"/>
              </a:defRPr>
            </a:pPr>
            <a:r>
              <a:rPr lang="en-US" dirty="0" err="1" smtClean="0"/>
              <a:t>Obsahuje</a:t>
            </a:r>
            <a:r>
              <a:rPr lang="en-US" dirty="0" smtClean="0"/>
              <a:t> </a:t>
            </a:r>
            <a:r>
              <a:rPr lang="en-US" dirty="0" err="1" smtClean="0"/>
              <a:t>patentovaný</a:t>
            </a:r>
            <a:r>
              <a:rPr lang="en-US" dirty="0" smtClean="0"/>
              <a:t> </a:t>
            </a:r>
            <a:r>
              <a:rPr lang="en-US" dirty="0" err="1" smtClean="0"/>
              <a:t>extrakt</a:t>
            </a:r>
            <a:r>
              <a:rPr dirty="0" smtClean="0"/>
              <a:t> </a:t>
            </a:r>
            <a:r>
              <a:rPr dirty="0" err="1"/>
              <a:t>Libifem</a:t>
            </a:r>
            <a:r>
              <a:rPr baseline="30285" dirty="0" err="1"/>
              <a:t>TM</a:t>
            </a:r>
            <a:r>
              <a:rPr dirty="0"/>
              <a:t> / </a:t>
            </a:r>
            <a:r>
              <a:rPr dirty="0" err="1"/>
              <a:t>Libifen</a:t>
            </a:r>
            <a:r>
              <a:rPr baseline="30285" dirty="0" err="1"/>
              <a:t>TM</a:t>
            </a:r>
            <a:r>
              <a:rPr dirty="0"/>
              <a:t> </a:t>
            </a:r>
            <a:br>
              <a:rPr dirty="0"/>
            </a:br>
            <a:r>
              <a:rPr lang="en-US" dirty="0" smtClean="0"/>
              <a:t>s </a:t>
            </a:r>
            <a:r>
              <a:rPr lang="en-US" dirty="0" err="1" smtClean="0"/>
              <a:t>klinicky</a:t>
            </a:r>
            <a:r>
              <a:rPr lang="en-US" dirty="0" smtClean="0"/>
              <a:t> </a:t>
            </a:r>
            <a:r>
              <a:rPr lang="en-US" dirty="0" err="1" smtClean="0"/>
              <a:t>overeným</a:t>
            </a:r>
            <a:r>
              <a:rPr lang="en-US" dirty="0" smtClean="0"/>
              <a:t> </a:t>
            </a:r>
            <a:r>
              <a:rPr lang="en-US" dirty="0" err="1" smtClean="0"/>
              <a:t>účinkom</a:t>
            </a:r>
            <a:endParaRPr dirty="0"/>
          </a:p>
        </p:txBody>
      </p:sp>
      <p:pic>
        <p:nvPicPr>
          <p:cNvPr id="357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013700" y="4782532"/>
            <a:ext cx="812800" cy="203777"/>
          </a:xfrm>
          <a:prstGeom prst="rect">
            <a:avLst/>
          </a:prstGeom>
          <a:ln w="12700">
            <a:miter lim="400000"/>
          </a:ln>
        </p:spPr>
      </p:pic>
      <p:pic>
        <p:nvPicPr>
          <p:cNvPr id="358" name="Изображение" descr="Изображение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223996" y="1304114"/>
            <a:ext cx="698503" cy="698502"/>
          </a:xfrm>
          <a:prstGeom prst="rect">
            <a:avLst/>
          </a:prstGeom>
          <a:ln w="12700">
            <a:miter lim="400000"/>
          </a:ln>
        </p:spPr>
      </p:pic>
      <p:pic>
        <p:nvPicPr>
          <p:cNvPr id="359" name="Изображение" descr="Изображение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4223999" y="2693065"/>
            <a:ext cx="698496" cy="698503"/>
          </a:xfrm>
          <a:prstGeom prst="rect">
            <a:avLst/>
          </a:prstGeom>
          <a:ln w="12700">
            <a:miter lim="400000"/>
          </a:ln>
        </p:spPr>
      </p:pic>
      <p:sp>
        <p:nvSpPr>
          <p:cNvPr id="360" name="Google Shape;65;p15"/>
          <p:cNvSpPr txBox="1"/>
          <p:nvPr/>
        </p:nvSpPr>
        <p:spPr>
          <a:xfrm>
            <a:off x="310846" y="319124"/>
            <a:ext cx="3536345" cy="6426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1" tIns="91421" rIns="91421" bIns="91421">
            <a:normAutofit/>
          </a:bodyPr>
          <a:lstStyle>
            <a:lvl1pPr>
              <a:lnSpc>
                <a:spcPct val="80000"/>
              </a:lnSpc>
              <a:defRPr sz="2800" b="1">
                <a:solidFill>
                  <a:srgbClr val="FFEFDD"/>
                </a:solidFill>
                <a:latin typeface="Gilroy Bold"/>
                <a:ea typeface="Gilroy Bold"/>
                <a:cs typeface="Gilroy Bold"/>
                <a:sym typeface="Gilroy Bold"/>
              </a:defRPr>
            </a:lvl1pPr>
          </a:lstStyle>
          <a:p>
            <a:r>
              <a:t>Libidextra Women</a:t>
            </a:r>
          </a:p>
        </p:txBody>
      </p:sp>
      <p:pic>
        <p:nvPicPr>
          <p:cNvPr id="361" name="520b1be7b347148b6ee62f5da3e5839fd57c8d18-1553x1200 копия.png" descr="520b1be7b347148b6ee62f5da3e5839fd57c8d18-1553x1200 копия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926957" y="2608096"/>
            <a:ext cx="1816413" cy="1209975"/>
          </a:xfrm>
          <a:prstGeom prst="rect">
            <a:avLst/>
          </a:prstGeom>
          <a:ln w="12700">
            <a:miter lim="400000"/>
          </a:ln>
        </p:spPr>
      </p:pic>
      <p:pic>
        <p:nvPicPr>
          <p:cNvPr id="362" name="Изображение" descr="Изображение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393685" y="1304110"/>
            <a:ext cx="698503" cy="6985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E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6" name="2_Libidextra_1.jpg" descr="2_Libidextra_1.jpg"/>
          <p:cNvPicPr>
            <a:picLocks noChangeAspect="1"/>
          </p:cNvPicPr>
          <p:nvPr/>
        </p:nvPicPr>
        <p:blipFill>
          <a:blip r:embed="rId3">
            <a:extLst/>
          </a:blip>
          <a:srcRect l="21847" t="26609" r="7091" b="2417"/>
          <a:stretch>
            <a:fillRect/>
          </a:stretch>
        </p:blipFill>
        <p:spPr>
          <a:xfrm>
            <a:off x="-5679" y="-1"/>
            <a:ext cx="9155357" cy="5143502"/>
          </a:xfrm>
          <a:prstGeom prst="rect">
            <a:avLst/>
          </a:prstGeom>
          <a:ln w="12700">
            <a:miter lim="400000"/>
          </a:ln>
        </p:spPr>
      </p:pic>
      <p:sp>
        <p:nvSpPr>
          <p:cNvPr id="367" name="БОНУСНЫЕ БАЛЛЫ…"/>
          <p:cNvSpPr txBox="1"/>
          <p:nvPr/>
        </p:nvSpPr>
        <p:spPr>
          <a:xfrm>
            <a:off x="1525184" y="1995938"/>
            <a:ext cx="1585275" cy="3700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85678" tIns="85678" rIns="85678" bIns="85678">
            <a:spAutoFit/>
          </a:bodyPr>
          <a:lstStyle>
            <a:lvl1pPr>
              <a:lnSpc>
                <a:spcPct val="80000"/>
              </a:lnSpc>
              <a:defRPr sz="1600">
                <a:solidFill>
                  <a:srgbClr val="4C4B4B"/>
                </a:solidFill>
                <a:latin typeface="Gilroy Regular"/>
                <a:ea typeface="Gilroy Regular"/>
                <a:cs typeface="Gilroy Regular"/>
                <a:sym typeface="Gilroy Regular"/>
              </a:defRPr>
            </a:lvl1pPr>
          </a:lstStyle>
          <a:p>
            <a:r>
              <a:rPr lang="en-US" dirty="0" err="1" smtClean="0"/>
              <a:t>Bonusové</a:t>
            </a:r>
            <a:r>
              <a:rPr lang="en-US" dirty="0" smtClean="0"/>
              <a:t> body</a:t>
            </a:r>
            <a:endParaRPr dirty="0"/>
          </a:p>
        </p:txBody>
      </p:sp>
      <p:sp>
        <p:nvSpPr>
          <p:cNvPr id="368" name="Кружок_0"/>
          <p:cNvSpPr/>
          <p:nvPr/>
        </p:nvSpPr>
        <p:spPr>
          <a:xfrm>
            <a:off x="505745" y="1832392"/>
            <a:ext cx="671515" cy="672647"/>
          </a:xfrm>
          <a:prstGeom prst="ellipse">
            <a:avLst/>
          </a:prstGeom>
          <a:ln w="19050">
            <a:solidFill>
              <a:srgbClr val="CB3E6F"/>
            </a:solidFill>
          </a:ln>
        </p:spPr>
        <p:txBody>
          <a:bodyPr lIns="0" tIns="0" rIns="0" bIns="0"/>
          <a:lstStyle/>
          <a:p>
            <a:pPr>
              <a:defRPr sz="1800">
                <a:solidFill>
                  <a:srgbClr val="00386B"/>
                </a:solidFill>
              </a:defRPr>
            </a:pPr>
            <a:endParaRPr/>
          </a:p>
        </p:txBody>
      </p:sp>
      <p:sp>
        <p:nvSpPr>
          <p:cNvPr id="369" name="Прямоугольник 218"/>
          <p:cNvSpPr txBox="1"/>
          <p:nvPr/>
        </p:nvSpPr>
        <p:spPr>
          <a:xfrm>
            <a:off x="373719" y="761081"/>
            <a:ext cx="2308063" cy="3370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4999" tIns="44999" rIns="44999" bIns="44999">
            <a:spAutoFit/>
          </a:bodyPr>
          <a:lstStyle>
            <a:lvl1pPr>
              <a:defRPr sz="1600">
                <a:solidFill>
                  <a:srgbClr val="404040"/>
                </a:solidFill>
                <a:latin typeface="Gilroy Bold"/>
                <a:ea typeface="Gilroy Bold"/>
                <a:cs typeface="Gilroy Bold"/>
                <a:sym typeface="Gilroy Bold"/>
              </a:defRPr>
            </a:lvl1pPr>
          </a:lstStyle>
          <a:p>
            <a:r>
              <a:rPr lang="en-US" dirty="0" err="1" smtClean="0"/>
              <a:t>kód</a:t>
            </a:r>
            <a:r>
              <a:rPr dirty="0" smtClean="0"/>
              <a:t> </a:t>
            </a:r>
            <a:r>
              <a:rPr dirty="0"/>
              <a:t>2188</a:t>
            </a:r>
          </a:p>
        </p:txBody>
      </p:sp>
      <p:sp>
        <p:nvSpPr>
          <p:cNvPr id="370" name="00"/>
          <p:cNvSpPr txBox="1"/>
          <p:nvPr/>
        </p:nvSpPr>
        <p:spPr>
          <a:xfrm>
            <a:off x="350477" y="1958438"/>
            <a:ext cx="982049" cy="376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85678" tIns="85678" rIns="85678" bIns="85678">
            <a:spAutoFit/>
          </a:bodyPr>
          <a:lstStyle>
            <a:lvl1pPr algn="ctr">
              <a:defRPr sz="1600" b="1">
                <a:solidFill>
                  <a:srgbClr val="4C4B4B"/>
                </a:solidFill>
                <a:latin typeface="Gilroy Bold"/>
                <a:ea typeface="Gilroy Bold"/>
                <a:cs typeface="Gilroy Bold"/>
                <a:sym typeface="Gilroy Bold"/>
              </a:defRPr>
            </a:lvl1pPr>
          </a:lstStyle>
          <a:p>
            <a:r>
              <a:t>14,0</a:t>
            </a:r>
          </a:p>
        </p:txBody>
      </p:sp>
      <p:sp>
        <p:nvSpPr>
          <p:cNvPr id="371" name="000 у.е."/>
          <p:cNvSpPr txBox="1"/>
          <p:nvPr/>
        </p:nvSpPr>
        <p:spPr>
          <a:xfrm>
            <a:off x="340539" y="3395610"/>
            <a:ext cx="1131782" cy="376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85678" tIns="85678" rIns="85678" bIns="85678">
            <a:spAutoFit/>
          </a:bodyPr>
          <a:lstStyle>
            <a:lvl1pPr>
              <a:defRPr sz="1600" b="1">
                <a:solidFill>
                  <a:srgbClr val="4C4B4B"/>
                </a:solidFill>
                <a:latin typeface="Gilroy Bold"/>
                <a:ea typeface="Gilroy Bold"/>
                <a:cs typeface="Gilroy Bold"/>
                <a:sym typeface="Gilroy Bold"/>
              </a:defRPr>
            </a:lvl1pPr>
          </a:lstStyle>
          <a:p>
            <a:r>
              <a:t>30,00 у. е.</a:t>
            </a:r>
          </a:p>
        </p:txBody>
      </p:sp>
      <p:sp>
        <p:nvSpPr>
          <p:cNvPr id="372" name="00 у.е."/>
          <p:cNvSpPr txBox="1"/>
          <p:nvPr/>
        </p:nvSpPr>
        <p:spPr>
          <a:xfrm>
            <a:off x="345313" y="2676949"/>
            <a:ext cx="1122232" cy="376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85678" tIns="85678" rIns="85678" bIns="85678">
            <a:spAutoFit/>
          </a:bodyPr>
          <a:lstStyle>
            <a:lvl1pPr>
              <a:defRPr sz="1600" b="1">
                <a:solidFill>
                  <a:srgbClr val="4C4B4B"/>
                </a:solidFill>
                <a:latin typeface="Gilroy Bold"/>
                <a:ea typeface="Gilroy Bold"/>
                <a:cs typeface="Gilroy Bold"/>
                <a:sym typeface="Gilroy Bold"/>
              </a:defRPr>
            </a:lvl1pPr>
          </a:lstStyle>
          <a:p>
            <a:r>
              <a:t>24,00 у. е.</a:t>
            </a:r>
          </a:p>
        </p:txBody>
      </p:sp>
      <p:sp>
        <p:nvSpPr>
          <p:cNvPr id="373" name="БОНУСНЫЕ БАЛЛЫ…"/>
          <p:cNvSpPr txBox="1"/>
          <p:nvPr/>
        </p:nvSpPr>
        <p:spPr>
          <a:xfrm>
            <a:off x="1525693" y="2732034"/>
            <a:ext cx="1413754" cy="3700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85678" tIns="85678" rIns="85678" bIns="85678">
            <a:spAutoFit/>
          </a:bodyPr>
          <a:lstStyle>
            <a:lvl1pPr>
              <a:lnSpc>
                <a:spcPct val="80000"/>
              </a:lnSpc>
              <a:defRPr sz="1600">
                <a:solidFill>
                  <a:srgbClr val="4C4B4B"/>
                </a:solidFill>
                <a:latin typeface="Gilroy Regular"/>
                <a:ea typeface="Gilroy Regular"/>
                <a:cs typeface="Gilroy Regular"/>
                <a:sym typeface="Gilroy Regular"/>
              </a:defRPr>
            </a:lvl1pPr>
          </a:lstStyle>
          <a:p>
            <a:r>
              <a:rPr lang="en-US" dirty="0" err="1" smtClean="0"/>
              <a:t>Klubová</a:t>
            </a:r>
            <a:r>
              <a:rPr lang="en-US" dirty="0" smtClean="0"/>
              <a:t> </a:t>
            </a:r>
            <a:r>
              <a:rPr lang="en-US" dirty="0" err="1" smtClean="0"/>
              <a:t>cena</a:t>
            </a:r>
            <a:endParaRPr dirty="0"/>
          </a:p>
        </p:txBody>
      </p:sp>
      <p:sp>
        <p:nvSpPr>
          <p:cNvPr id="374" name="БОНУСНЫЕ БАЛЛЫ…"/>
          <p:cNvSpPr txBox="1"/>
          <p:nvPr/>
        </p:nvSpPr>
        <p:spPr>
          <a:xfrm>
            <a:off x="1525693" y="3453186"/>
            <a:ext cx="2018086" cy="3700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85678" tIns="85678" rIns="85678" bIns="85678">
            <a:spAutoFit/>
          </a:bodyPr>
          <a:lstStyle>
            <a:lvl1pPr>
              <a:lnSpc>
                <a:spcPct val="80000"/>
              </a:lnSpc>
              <a:defRPr sz="1600">
                <a:solidFill>
                  <a:srgbClr val="4C4B4B"/>
                </a:solidFill>
                <a:latin typeface="Gilroy Regular"/>
                <a:ea typeface="Gilroy Regular"/>
                <a:cs typeface="Gilroy Regular"/>
                <a:sym typeface="Gilroy Regular"/>
              </a:defRPr>
            </a:lvl1pPr>
          </a:lstStyle>
          <a:p>
            <a:r>
              <a:rPr lang="en-US" dirty="0" err="1" smtClean="0"/>
              <a:t>Maloobchodná</a:t>
            </a:r>
            <a:r>
              <a:rPr lang="en-US" dirty="0" smtClean="0"/>
              <a:t> </a:t>
            </a:r>
            <a:r>
              <a:rPr lang="en-US" dirty="0" err="1" smtClean="0"/>
              <a:t>cena</a:t>
            </a:r>
            <a:endParaRPr dirty="0"/>
          </a:p>
        </p:txBody>
      </p:sp>
      <p:sp>
        <p:nvSpPr>
          <p:cNvPr id="375" name="Google Shape;65;p15"/>
          <p:cNvSpPr txBox="1">
            <a:spLocks noGrp="1"/>
          </p:cNvSpPr>
          <p:nvPr>
            <p:ph type="title"/>
          </p:nvPr>
        </p:nvSpPr>
        <p:spPr>
          <a:xfrm>
            <a:off x="310846" y="319124"/>
            <a:ext cx="3327405" cy="881537"/>
          </a:xfrm>
          <a:prstGeom prst="rect">
            <a:avLst/>
          </a:prstGeom>
        </p:spPr>
        <p:txBody>
          <a:bodyPr anchor="t"/>
          <a:lstStyle/>
          <a:p>
            <a:pPr algn="l">
              <a:lnSpc>
                <a:spcPct val="80000"/>
              </a:lnSpc>
              <a:defRPr sz="2800" b="1">
                <a:solidFill>
                  <a:srgbClr val="CB3E6F"/>
                </a:solidFill>
                <a:latin typeface="Gilroy Bold"/>
                <a:ea typeface="Gilroy Bold"/>
                <a:cs typeface="Gilroy Bold"/>
                <a:sym typeface="Gilroy Bold"/>
              </a:defRPr>
            </a:pPr>
            <a:r>
              <a:t>Libidextra Women</a:t>
            </a:r>
          </a:p>
        </p:txBody>
      </p:sp>
      <p:pic>
        <p:nvPicPr>
          <p:cNvPr id="376" name="image10.png" descr="image10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013700" y="4782446"/>
            <a:ext cx="812800" cy="20377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F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0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28311" t="2160" r="4038" b="1035"/>
          <a:stretch>
            <a:fillRect/>
          </a:stretch>
        </p:blipFill>
        <p:spPr>
          <a:xfrm>
            <a:off x="-1" y="-37548"/>
            <a:ext cx="9144002" cy="5189934"/>
          </a:xfrm>
          <a:prstGeom prst="rect">
            <a:avLst/>
          </a:prstGeom>
          <a:ln w="12700">
            <a:miter lim="400000"/>
          </a:ln>
        </p:spPr>
      </p:pic>
      <p:sp>
        <p:nvSpPr>
          <p:cNvPr id="381" name="Google Shape;202;p39"/>
          <p:cNvSpPr txBox="1">
            <a:spLocks noGrp="1"/>
          </p:cNvSpPr>
          <p:nvPr>
            <p:ph type="ctrTitle"/>
          </p:nvPr>
        </p:nvSpPr>
        <p:spPr>
          <a:xfrm>
            <a:off x="310849" y="306424"/>
            <a:ext cx="6292752" cy="987360"/>
          </a:xfrm>
          <a:prstGeom prst="rect">
            <a:avLst/>
          </a:prstGeom>
        </p:spPr>
        <p:txBody>
          <a:bodyPr anchor="t"/>
          <a:lstStyle/>
          <a:p>
            <a:pPr algn="l" defTabSz="886966">
              <a:lnSpc>
                <a:spcPct val="90000"/>
              </a:lnSpc>
              <a:defRPr sz="2800" b="1">
                <a:solidFill>
                  <a:srgbClr val="CB3E6F"/>
                </a:solidFill>
                <a:latin typeface="Gilroy Bold"/>
                <a:ea typeface="Gilroy Bold"/>
                <a:cs typeface="Gilroy Bold"/>
                <a:sym typeface="Gilroy Bold"/>
              </a:defRPr>
            </a:pPr>
            <a:r>
              <a:rPr lang="en-US" dirty="0" err="1" smtClean="0"/>
              <a:t>Dvojnásobný</a:t>
            </a:r>
            <a:r>
              <a:rPr lang="en-US" dirty="0" smtClean="0"/>
              <a:t> </a:t>
            </a:r>
            <a:r>
              <a:rPr lang="en-US" dirty="0" err="1" smtClean="0"/>
              <a:t>účinok</a:t>
            </a:r>
            <a:endParaRPr dirty="0"/>
          </a:p>
        </p:txBody>
      </p:sp>
      <p:pic>
        <p:nvPicPr>
          <p:cNvPr id="382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013700" y="4782532"/>
            <a:ext cx="812800" cy="203777"/>
          </a:xfrm>
          <a:prstGeom prst="rect">
            <a:avLst/>
          </a:prstGeom>
          <a:ln w="12700">
            <a:miter lim="400000"/>
          </a:ln>
        </p:spPr>
      </p:pic>
      <p:sp>
        <p:nvSpPr>
          <p:cNvPr id="383" name="Google Shape;65;p15"/>
          <p:cNvSpPr txBox="1"/>
          <p:nvPr/>
        </p:nvSpPr>
        <p:spPr>
          <a:xfrm>
            <a:off x="336248" y="1308099"/>
            <a:ext cx="4507466" cy="37715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1" tIns="91421" rIns="91421" bIns="91421">
            <a:normAutofit/>
          </a:bodyPr>
          <a:lstStyle/>
          <a:p>
            <a:pPr>
              <a:lnSpc>
                <a:spcPct val="120000"/>
              </a:lnSpc>
              <a:defRPr>
                <a:solidFill>
                  <a:srgbClr val="00376A"/>
                </a:solidFill>
                <a:latin typeface="Gilroy Regular"/>
                <a:ea typeface="Gilroy Regular"/>
                <a:cs typeface="Gilroy Regular"/>
                <a:sym typeface="Gilroy Regular"/>
              </a:defRPr>
            </a:pPr>
            <a:r>
              <a:rPr lang="en-US" dirty="0" err="1" smtClean="0"/>
              <a:t>Udržanie</a:t>
            </a:r>
            <a:r>
              <a:rPr lang="en-US" dirty="0" smtClean="0"/>
              <a:t> </a:t>
            </a:r>
            <a:r>
              <a:rPr lang="en-US" dirty="0" err="1" smtClean="0"/>
              <a:t>vrúcneho</a:t>
            </a:r>
            <a:r>
              <a:rPr lang="en-US" dirty="0" smtClean="0"/>
              <a:t> </a:t>
            </a:r>
            <a:r>
              <a:rPr lang="en-US" dirty="0" err="1" smtClean="0"/>
              <a:t>vzťahu</a:t>
            </a:r>
            <a:r>
              <a:rPr lang="en-US" dirty="0" smtClean="0"/>
              <a:t> </a:t>
            </a:r>
            <a:r>
              <a:rPr lang="en-US" dirty="0" err="1" smtClean="0"/>
              <a:t>vo</a:t>
            </a:r>
            <a:r>
              <a:rPr lang="en-US" dirty="0" smtClean="0"/>
              <a:t> </a:t>
            </a:r>
            <a:r>
              <a:rPr lang="en-US" dirty="0" err="1" smtClean="0"/>
              <a:t>dvojici</a:t>
            </a:r>
            <a:r>
              <a:rPr lang="en-US" dirty="0" smtClean="0"/>
              <a:t> </a:t>
            </a:r>
            <a:r>
              <a:rPr lang="en-US" dirty="0" err="1" smtClean="0"/>
              <a:t>závisí</a:t>
            </a:r>
            <a:r>
              <a:rPr lang="en-US" dirty="0" smtClean="0"/>
              <a:t> od </a:t>
            </a:r>
            <a:r>
              <a:rPr lang="en-US" dirty="0" err="1" smtClean="0"/>
              <a:t>sexuálneho</a:t>
            </a:r>
            <a:r>
              <a:rPr lang="en-US" dirty="0" smtClean="0"/>
              <a:t> </a:t>
            </a:r>
            <a:r>
              <a:rPr lang="en-US" dirty="0" err="1" smtClean="0"/>
              <a:t>zdravia</a:t>
            </a:r>
            <a:r>
              <a:rPr lang="en-US" dirty="0" smtClean="0"/>
              <a:t> </a:t>
            </a:r>
            <a:r>
              <a:rPr lang="en-US" dirty="0" err="1" smtClean="0"/>
              <a:t>žien</a:t>
            </a:r>
            <a:r>
              <a:rPr lang="en-US" dirty="0" smtClean="0"/>
              <a:t> </a:t>
            </a:r>
            <a:r>
              <a:rPr lang="en-US" dirty="0" err="1" smtClean="0"/>
              <a:t>aj</a:t>
            </a:r>
            <a:r>
              <a:rPr lang="en-US" dirty="0" smtClean="0"/>
              <a:t> </a:t>
            </a:r>
            <a:r>
              <a:rPr lang="en-US" dirty="0" err="1" smtClean="0"/>
              <a:t>mužov</a:t>
            </a:r>
            <a:r>
              <a:rPr dirty="0" smtClean="0"/>
              <a:t>.</a:t>
            </a:r>
            <a:r>
              <a:rPr dirty="0"/>
              <a:t> </a:t>
            </a:r>
          </a:p>
          <a:p>
            <a:pPr>
              <a:lnSpc>
                <a:spcPct val="120000"/>
              </a:lnSpc>
              <a:defRPr>
                <a:solidFill>
                  <a:srgbClr val="00376A"/>
                </a:solidFill>
                <a:latin typeface="Gilroy Regular"/>
                <a:ea typeface="Gilroy Regular"/>
                <a:cs typeface="Gilroy Regular"/>
                <a:sym typeface="Gilroy Regular"/>
              </a:defRPr>
            </a:pPr>
            <a:r>
              <a:rPr dirty="0"/>
              <a:t/>
            </a:r>
            <a:br>
              <a:rPr dirty="0"/>
            </a:br>
            <a:r>
              <a:rPr lang="en-US" dirty="0" err="1"/>
              <a:t>Preto</a:t>
            </a:r>
            <a:r>
              <a:rPr lang="en-US" dirty="0"/>
              <a:t> je </a:t>
            </a:r>
            <a:r>
              <a:rPr lang="en-US" dirty="0" err="1"/>
              <a:t>veľmi</a:t>
            </a:r>
            <a:r>
              <a:rPr lang="en-US" dirty="0"/>
              <a:t> </a:t>
            </a:r>
            <a:r>
              <a:rPr lang="en-US" dirty="0" err="1"/>
              <a:t>dôležité</a:t>
            </a:r>
            <a:r>
              <a:rPr lang="en-US" dirty="0"/>
              <a:t> </a:t>
            </a:r>
            <a:r>
              <a:rPr lang="en-US" dirty="0" err="1"/>
              <a:t>starať</a:t>
            </a:r>
            <a:r>
              <a:rPr lang="en-US" dirty="0"/>
              <a:t> </a:t>
            </a:r>
            <a:r>
              <a:rPr lang="en-US" dirty="0" err="1"/>
              <a:t>sa</a:t>
            </a:r>
            <a:r>
              <a:rPr lang="en-US" dirty="0"/>
              <a:t> o </a:t>
            </a:r>
            <a:r>
              <a:rPr lang="en-US" dirty="0" err="1"/>
              <a:t>udržanie</a:t>
            </a:r>
            <a:r>
              <a:rPr lang="en-US" dirty="0"/>
              <a:t> </a:t>
            </a:r>
            <a:r>
              <a:rPr lang="en-US" dirty="0" err="1"/>
              <a:t>vzájomnej</a:t>
            </a:r>
            <a:r>
              <a:rPr lang="en-US" dirty="0"/>
              <a:t> </a:t>
            </a:r>
            <a:r>
              <a:rPr lang="en-US" dirty="0" err="1"/>
              <a:t>túžby</a:t>
            </a:r>
            <a:r>
              <a:rPr lang="en-US" dirty="0"/>
              <a:t> </a:t>
            </a:r>
            <a:r>
              <a:rPr lang="en-US" dirty="0" err="1"/>
              <a:t>spoločne</a:t>
            </a:r>
            <a:r>
              <a:rPr lang="en-US" dirty="0"/>
              <a:t> s </a:t>
            </a:r>
            <a:r>
              <a:rPr lang="en-US" dirty="0" err="1" smtClean="0"/>
              <a:t>partnerom</a:t>
            </a:r>
            <a:r>
              <a:rPr dirty="0" smtClean="0"/>
              <a:t>.</a:t>
            </a:r>
            <a:r>
              <a:rPr dirty="0"/>
              <a:t> </a:t>
            </a:r>
          </a:p>
          <a:p>
            <a:pPr>
              <a:lnSpc>
                <a:spcPct val="120000"/>
              </a:lnSpc>
              <a:defRPr>
                <a:solidFill>
                  <a:srgbClr val="00376A"/>
                </a:solidFill>
                <a:latin typeface="Gilroy Regular"/>
                <a:ea typeface="Gilroy Regular"/>
                <a:cs typeface="Gilroy Regular"/>
                <a:sym typeface="Gilroy Regular"/>
              </a:defRPr>
            </a:pPr>
            <a:r>
              <a:rPr dirty="0"/>
              <a:t/>
            </a:r>
            <a:br>
              <a:rPr dirty="0"/>
            </a:br>
            <a:r>
              <a:rPr b="1" dirty="0" err="1">
                <a:latin typeface="Gilroy Bold"/>
                <a:ea typeface="Gilroy Bold"/>
                <a:cs typeface="Gilroy Bold"/>
                <a:sym typeface="Gilroy Bold"/>
              </a:rPr>
              <a:t>Libidextra</a:t>
            </a:r>
            <a:r>
              <a:rPr b="1" dirty="0">
                <a:latin typeface="Gilroy Bold"/>
                <a:ea typeface="Gilroy Bold"/>
                <a:cs typeface="Gilroy Bold"/>
                <a:sym typeface="Gilroy Bold"/>
              </a:rPr>
              <a:t> Men </a:t>
            </a:r>
            <a:r>
              <a:rPr dirty="0"/>
              <a:t>— </a:t>
            </a:r>
            <a:r>
              <a:rPr lang="en-US" dirty="0" err="1" smtClean="0"/>
              <a:t>komplexná</a:t>
            </a:r>
            <a:r>
              <a:rPr lang="en-US" dirty="0" smtClean="0"/>
              <a:t> </a:t>
            </a:r>
            <a:r>
              <a:rPr lang="en-US" dirty="0" err="1" smtClean="0"/>
              <a:t>receptúra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podporu</a:t>
            </a:r>
            <a:r>
              <a:rPr lang="en-US" dirty="0" smtClean="0"/>
              <a:t> </a:t>
            </a:r>
            <a:r>
              <a:rPr lang="en-US" dirty="0" err="1"/>
              <a:t>z</a:t>
            </a:r>
            <a:r>
              <a:rPr lang="en-US" dirty="0" err="1" smtClean="0"/>
              <a:t>dravia</a:t>
            </a:r>
            <a:r>
              <a:rPr lang="en-US" dirty="0" smtClean="0"/>
              <a:t> </a:t>
            </a:r>
            <a:r>
              <a:rPr lang="en-US" dirty="0" err="1" smtClean="0"/>
              <a:t>mužov</a:t>
            </a:r>
            <a:r>
              <a:rPr dirty="0" smtClean="0"/>
              <a:t>. </a:t>
            </a:r>
            <a:r>
              <a:rPr lang="en-US" dirty="0" err="1" smtClean="0"/>
              <a:t>Produkt</a:t>
            </a:r>
            <a:r>
              <a:rPr lang="en-US" dirty="0" smtClean="0"/>
              <a:t> </a:t>
            </a:r>
            <a:r>
              <a:rPr lang="en-US" dirty="0" err="1" smtClean="0"/>
              <a:t>zvyšuje</a:t>
            </a:r>
            <a:r>
              <a:rPr lang="en-US" dirty="0" smtClean="0"/>
              <a:t> </a:t>
            </a:r>
            <a:r>
              <a:rPr lang="en-US" dirty="0" err="1" smtClean="0"/>
              <a:t>túžbu</a:t>
            </a:r>
            <a:r>
              <a:rPr lang="en-US" dirty="0" smtClean="0"/>
              <a:t> a </a:t>
            </a:r>
            <a:r>
              <a:rPr lang="en-US" dirty="0" err="1" smtClean="0"/>
              <a:t>zvyšuje</a:t>
            </a:r>
            <a:r>
              <a:rPr lang="en-US" dirty="0" smtClean="0"/>
              <a:t> </a:t>
            </a:r>
            <a:r>
              <a:rPr lang="en-US" dirty="0" err="1" smtClean="0"/>
              <a:t>sexuálnu</a:t>
            </a:r>
            <a:r>
              <a:rPr lang="en-US" dirty="0" smtClean="0"/>
              <a:t> </a:t>
            </a:r>
            <a:r>
              <a:rPr lang="en-US" dirty="0" err="1" smtClean="0"/>
              <a:t>výkonnosť</a:t>
            </a:r>
            <a:r>
              <a:rPr lang="en-US" dirty="0" smtClean="0"/>
              <a:t> </a:t>
            </a:r>
            <a:r>
              <a:rPr lang="en-US" dirty="0" err="1" smtClean="0"/>
              <a:t>muža</a:t>
            </a:r>
            <a:r>
              <a:rPr lang="en-US" dirty="0" smtClean="0"/>
              <a:t>.</a:t>
            </a:r>
            <a:endParaRPr dirty="0"/>
          </a:p>
        </p:txBody>
      </p:sp>
      <p:sp>
        <p:nvSpPr>
          <p:cNvPr id="384" name="Google Shape;65;p15"/>
          <p:cNvSpPr txBox="1"/>
          <p:nvPr/>
        </p:nvSpPr>
        <p:spPr>
          <a:xfrm>
            <a:off x="359533" y="4605368"/>
            <a:ext cx="5148765" cy="4506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1" tIns="91421" rIns="91421" bIns="91421" anchor="b">
            <a:normAutofit/>
          </a:bodyPr>
          <a:lstStyle/>
          <a:p>
            <a:pPr>
              <a:defRPr sz="1200">
                <a:solidFill>
                  <a:srgbClr val="3B37F7"/>
                </a:solidFill>
                <a:latin typeface="Gilroy Regular"/>
                <a:ea typeface="Gilroy Regular"/>
                <a:cs typeface="Gilroy Regular"/>
                <a:sym typeface="Gilroy Regular"/>
              </a:defRPr>
            </a:pPr>
            <a:endParaRPr u="sng" dirty="0">
              <a:solidFill>
                <a:srgbClr val="0000FF"/>
              </a:solidFill>
              <a:uFill>
                <a:solidFill>
                  <a:srgbClr val="0000FF"/>
                </a:solidFill>
              </a:uFill>
              <a:hlinkClick r:id="rId4"/>
            </a:endParaRP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0" y="99715"/>
            <a:ext cx="65" cy="257769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9522" rIns="0" bIns="-9522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k-SK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99715"/>
            <a:ext cx="65" cy="257769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9522" rIns="0" bIns="-9522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k-SK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F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6" name="2_Libidextra-обложка.jpg" descr="2_Libidextra-обложка.jpg"/>
          <p:cNvPicPr>
            <a:picLocks noChangeAspect="1"/>
          </p:cNvPicPr>
          <p:nvPr/>
        </p:nvPicPr>
        <p:blipFill>
          <a:blip r:embed="rId2">
            <a:extLst/>
          </a:blip>
          <a:srcRect l="3498" t="863" r="26526" b="29159"/>
          <a:stretch>
            <a:fillRect/>
          </a:stretch>
        </p:blipFill>
        <p:spPr>
          <a:xfrm>
            <a:off x="-2" y="-2"/>
            <a:ext cx="9144004" cy="5143504"/>
          </a:xfrm>
          <a:prstGeom prst="rect">
            <a:avLst/>
          </a:prstGeom>
          <a:ln w="12700">
            <a:miter lim="400000"/>
          </a:ln>
        </p:spPr>
      </p:pic>
      <p:sp>
        <p:nvSpPr>
          <p:cNvPr id="387" name="Google Shape;106;p23"/>
          <p:cNvSpPr txBox="1">
            <a:spLocks noGrp="1"/>
          </p:cNvSpPr>
          <p:nvPr>
            <p:ph type="ctrTitle"/>
          </p:nvPr>
        </p:nvSpPr>
        <p:spPr>
          <a:xfrm>
            <a:off x="330200" y="2198521"/>
            <a:ext cx="5339620" cy="1532374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2700" b="1">
                <a:solidFill>
                  <a:srgbClr val="FFFFFF"/>
                </a:solidFill>
                <a:latin typeface="Gilroy Bold"/>
                <a:ea typeface="Gilroy Bold"/>
                <a:cs typeface="Gilroy Bold"/>
                <a:sym typeface="Gilroy Bold"/>
              </a:defRPr>
            </a:lvl1pPr>
          </a:lstStyle>
          <a:p>
            <a:r>
              <a:rPr lang="en-US" dirty="0" err="1" smtClean="0"/>
              <a:t>Prebudenie</a:t>
            </a:r>
            <a:r>
              <a:rPr lang="en-US" dirty="0" smtClean="0"/>
              <a:t> </a:t>
            </a:r>
            <a:r>
              <a:rPr lang="en-US" dirty="0" err="1" smtClean="0"/>
              <a:t>túžby</a:t>
            </a:r>
            <a:endParaRPr dirty="0"/>
          </a:p>
        </p:txBody>
      </p:sp>
      <p:sp>
        <p:nvSpPr>
          <p:cNvPr id="388" name="Google Shape;55;p13"/>
          <p:cNvSpPr txBox="1"/>
          <p:nvPr/>
        </p:nvSpPr>
        <p:spPr>
          <a:xfrm>
            <a:off x="311699" y="1103383"/>
            <a:ext cx="8520602" cy="1258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1" tIns="91421" rIns="91421" bIns="91421" anchor="b">
            <a:normAutofit/>
          </a:bodyPr>
          <a:lstStyle/>
          <a:p>
            <a:pPr>
              <a:lnSpc>
                <a:spcPct val="90000"/>
              </a:lnSpc>
              <a:defRPr sz="3300" b="1">
                <a:solidFill>
                  <a:srgbClr val="FFFFFF"/>
                </a:solidFill>
                <a:latin typeface="Gilroy Bold"/>
                <a:ea typeface="Gilroy Bold"/>
                <a:cs typeface="Gilroy Bold"/>
                <a:sym typeface="Gilroy Bold"/>
              </a:defRPr>
            </a:pPr>
            <a:endParaRPr/>
          </a:p>
          <a:p>
            <a:pPr>
              <a:lnSpc>
                <a:spcPct val="90000"/>
              </a:lnSpc>
              <a:defRPr sz="4300" b="1">
                <a:solidFill>
                  <a:srgbClr val="CB3E6F"/>
                </a:solidFill>
                <a:latin typeface="Gilroy Bold"/>
                <a:ea typeface="Gilroy Bold"/>
                <a:cs typeface="Gilroy Bold"/>
                <a:sym typeface="Gilroy Bold"/>
              </a:defRPr>
            </a:pPr>
            <a:r>
              <a:t>Libidextra Women</a:t>
            </a:r>
          </a:p>
        </p:txBody>
      </p:sp>
      <p:pic>
        <p:nvPicPr>
          <p:cNvPr id="389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93700" y="451832"/>
            <a:ext cx="1053673" cy="26416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zarina-iskarova-i7kcDrHA5hw-unsplash.jpg" descr="zarina-iskarova-i7kcDrHA5hw-unsplash.jpg"/>
          <p:cNvPicPr>
            <a:picLocks noChangeAspect="1"/>
          </p:cNvPicPr>
          <p:nvPr/>
        </p:nvPicPr>
        <p:blipFill>
          <a:blip r:embed="rId2">
            <a:alphaModFix amt="75287"/>
            <a:extLst/>
          </a:blip>
          <a:srcRect l="954" t="11508" b="44267"/>
          <a:stretch>
            <a:fillRect/>
          </a:stretch>
        </p:blipFill>
        <p:spPr>
          <a:xfrm>
            <a:off x="-80845" y="-1"/>
            <a:ext cx="9216789" cy="51435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28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013700" y="4782532"/>
            <a:ext cx="812800" cy="203777"/>
          </a:xfrm>
          <a:prstGeom prst="rect">
            <a:avLst/>
          </a:prstGeom>
          <a:ln w="12700">
            <a:miter lim="400000"/>
          </a:ln>
        </p:spPr>
      </p:pic>
      <p:sp>
        <p:nvSpPr>
          <p:cNvPr id="129" name="Google Shape;65;p15"/>
          <p:cNvSpPr txBox="1"/>
          <p:nvPr/>
        </p:nvSpPr>
        <p:spPr>
          <a:xfrm>
            <a:off x="281732" y="988051"/>
            <a:ext cx="4447065" cy="21959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1" tIns="91421" rIns="91421" bIns="91421">
            <a:normAutofit/>
          </a:bodyPr>
          <a:lstStyle/>
          <a:p>
            <a:pPr defTabSz="877822">
              <a:lnSpc>
                <a:spcPct val="130000"/>
              </a:lnSpc>
              <a:defRPr sz="1600">
                <a:solidFill>
                  <a:srgbClr val="FFFFFF"/>
                </a:solidFill>
                <a:latin typeface="Gilroy Regular"/>
                <a:ea typeface="Gilroy Regular"/>
                <a:cs typeface="Gilroy Regular"/>
                <a:sym typeface="Gilroy Regular"/>
              </a:defRPr>
            </a:pPr>
            <a:r>
              <a:rPr lang="en-US" dirty="0" err="1" smtClean="0"/>
              <a:t>Žena</a:t>
            </a:r>
            <a:r>
              <a:rPr lang="en-US" dirty="0" smtClean="0"/>
              <a:t> </a:t>
            </a:r>
            <a:r>
              <a:rPr lang="en-US" dirty="0" err="1" smtClean="0"/>
              <a:t>sa</a:t>
            </a:r>
            <a:r>
              <a:rPr lang="en-US" dirty="0" smtClean="0"/>
              <a:t> </a:t>
            </a:r>
            <a:r>
              <a:rPr lang="en-US" dirty="0" err="1" smtClean="0"/>
              <a:t>často</a:t>
            </a:r>
            <a:r>
              <a:rPr lang="en-US" dirty="0" smtClean="0"/>
              <a:t> </a:t>
            </a:r>
            <a:r>
              <a:rPr lang="en-US" dirty="0" err="1" smtClean="0"/>
              <a:t>prestáva</a:t>
            </a:r>
            <a:r>
              <a:rPr lang="en-US" dirty="0" smtClean="0"/>
              <a:t> </a:t>
            </a:r>
            <a:r>
              <a:rPr lang="en-US" dirty="0" err="1" smtClean="0"/>
              <a:t>cítiť</a:t>
            </a:r>
            <a:r>
              <a:rPr lang="en-US" dirty="0" smtClean="0"/>
              <a:t> </a:t>
            </a:r>
            <a:r>
              <a:rPr lang="en-US" dirty="0" err="1" smtClean="0"/>
              <a:t>žiadúca</a:t>
            </a:r>
            <a:r>
              <a:rPr lang="en-US" dirty="0" smtClean="0"/>
              <a:t> a </a:t>
            </a:r>
            <a:r>
              <a:rPr lang="en-US" dirty="0" err="1" smtClean="0"/>
              <a:t>zvodná</a:t>
            </a:r>
            <a:r>
              <a:rPr lang="en-US" dirty="0" smtClean="0"/>
              <a:t>. </a:t>
            </a:r>
          </a:p>
          <a:p>
            <a:pPr defTabSz="877822">
              <a:lnSpc>
                <a:spcPct val="130000"/>
              </a:lnSpc>
              <a:defRPr sz="1600">
                <a:solidFill>
                  <a:srgbClr val="FFFFFF"/>
                </a:solidFill>
                <a:latin typeface="Gilroy Regular"/>
                <a:ea typeface="Gilroy Regular"/>
                <a:cs typeface="Gilroy Regular"/>
                <a:sym typeface="Gilroy Regular"/>
              </a:defRPr>
            </a:pPr>
            <a:endParaRPr lang="en-US" dirty="0"/>
          </a:p>
          <a:p>
            <a:pPr defTabSz="877822">
              <a:lnSpc>
                <a:spcPct val="130000"/>
              </a:lnSpc>
              <a:defRPr sz="1600">
                <a:solidFill>
                  <a:srgbClr val="FFFFFF"/>
                </a:solidFill>
                <a:latin typeface="Gilroy Regular"/>
                <a:ea typeface="Gilroy Regular"/>
                <a:cs typeface="Gilroy Regular"/>
                <a:sym typeface="Gilroy Regular"/>
              </a:defRPr>
            </a:pPr>
            <a:r>
              <a:rPr lang="en-US" dirty="0" err="1" smtClean="0"/>
              <a:t>Potrebuje</a:t>
            </a:r>
            <a:r>
              <a:rPr lang="en-US" dirty="0" smtClean="0"/>
              <a:t> </a:t>
            </a:r>
            <a:r>
              <a:rPr lang="en-US" dirty="0" err="1" smtClean="0"/>
              <a:t>stále</a:t>
            </a:r>
            <a:r>
              <a:rPr lang="en-US" dirty="0" smtClean="0"/>
              <a:t> </a:t>
            </a:r>
            <a:r>
              <a:rPr lang="en-US" dirty="0" err="1" smtClean="0"/>
              <a:t>viac</a:t>
            </a:r>
            <a:r>
              <a:rPr lang="en-US" dirty="0" smtClean="0"/>
              <a:t> </a:t>
            </a:r>
            <a:r>
              <a:rPr lang="en-US" dirty="0" err="1" smtClean="0"/>
              <a:t>oddychu</a:t>
            </a:r>
            <a:r>
              <a:rPr lang="en-US" dirty="0" smtClean="0"/>
              <a:t> - a </a:t>
            </a:r>
            <a:r>
              <a:rPr lang="en-US" dirty="0" err="1" smtClean="0"/>
              <a:t>čoraz</a:t>
            </a:r>
            <a:r>
              <a:rPr lang="en-US" dirty="0" smtClean="0"/>
              <a:t> </a:t>
            </a:r>
            <a:r>
              <a:rPr lang="en-US" dirty="0" err="1" smtClean="0"/>
              <a:t>menej</a:t>
            </a:r>
            <a:r>
              <a:rPr lang="en-US" dirty="0" smtClean="0"/>
              <a:t> je v </a:t>
            </a:r>
            <a:r>
              <a:rPr lang="en-US" dirty="0" err="1" smtClean="0"/>
              <a:t>blízkosti</a:t>
            </a:r>
            <a:r>
              <a:rPr lang="en-US" dirty="0" smtClean="0"/>
              <a:t> </a:t>
            </a:r>
            <a:r>
              <a:rPr lang="en-US" dirty="0" err="1" smtClean="0"/>
              <a:t>partnera</a:t>
            </a:r>
            <a:r>
              <a:rPr lang="en-US" dirty="0" smtClean="0"/>
              <a:t>.</a:t>
            </a:r>
            <a:endParaRPr dirty="0"/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0" y="99715"/>
            <a:ext cx="65" cy="257769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9522" rIns="0" bIns="-9522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k-SK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F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kayla-koss-YshK1sSeQjw-unsplash.jpg" descr="kayla-koss-YshK1sSeQjw-unsplash.jpg"/>
          <p:cNvPicPr>
            <a:picLocks noChangeAspect="1"/>
          </p:cNvPicPr>
          <p:nvPr/>
        </p:nvPicPr>
        <p:blipFill>
          <a:blip r:embed="rId3">
            <a:alphaModFix amt="93166"/>
            <a:extLst/>
          </a:blip>
          <a:srcRect l="5161" t="585" r="2285" b="782"/>
          <a:stretch>
            <a:fillRect/>
          </a:stretch>
        </p:blipFill>
        <p:spPr>
          <a:xfrm>
            <a:off x="-4563" y="-42203"/>
            <a:ext cx="3702597" cy="5261317"/>
          </a:xfrm>
          <a:prstGeom prst="rect">
            <a:avLst/>
          </a:prstGeom>
          <a:ln w="12700">
            <a:miter lim="400000"/>
          </a:ln>
        </p:spPr>
      </p:pic>
      <p:sp>
        <p:nvSpPr>
          <p:cNvPr id="132" name="Google Shape;65;p15"/>
          <p:cNvSpPr txBox="1"/>
          <p:nvPr/>
        </p:nvSpPr>
        <p:spPr>
          <a:xfrm>
            <a:off x="3965349" y="4271636"/>
            <a:ext cx="5450494" cy="7952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1" tIns="91421" rIns="91421" bIns="91421" anchor="b">
            <a:normAutofit/>
          </a:bodyPr>
          <a:lstStyle/>
          <a:p>
            <a:pPr>
              <a:defRPr sz="1200">
                <a:solidFill>
                  <a:srgbClr val="404040"/>
                </a:solidFill>
                <a:latin typeface="Gilroy Regular"/>
                <a:ea typeface="Gilroy Regular"/>
                <a:cs typeface="Gilroy Regular"/>
                <a:sym typeface="Gilroy Regular"/>
              </a:defRPr>
            </a:pPr>
            <a:r>
              <a:rPr dirty="0" smtClean="0"/>
              <a:t>*</a:t>
            </a:r>
            <a:r>
              <a:rPr lang="en-US" u="sng" dirty="0" err="1" smtClean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</a:rPr>
              <a:t>prečítajte</a:t>
            </a:r>
            <a:r>
              <a:rPr lang="en-US" u="sng" dirty="0" smtClean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</a:rPr>
              <a:t> </a:t>
            </a:r>
            <a:r>
              <a:rPr lang="en-US" u="sng" dirty="0" err="1" smtClean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</a:rPr>
              <a:t>si</a:t>
            </a:r>
            <a:r>
              <a:rPr lang="en-US" u="sng" dirty="0" smtClean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</a:rPr>
              <a:t> </a:t>
            </a:r>
            <a:r>
              <a:rPr lang="en-US" u="sng" dirty="0" err="1" smtClean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</a:rPr>
              <a:t>štúdiu</a:t>
            </a:r>
            <a:endParaRPr u="sng" dirty="0">
              <a:solidFill>
                <a:srgbClr val="0000FF"/>
              </a:solidFill>
              <a:uFill>
                <a:solidFill>
                  <a:srgbClr val="0000FF"/>
                </a:solidFill>
              </a:uFill>
            </a:endParaRPr>
          </a:p>
          <a:p>
            <a:pPr>
              <a:defRPr sz="1200">
                <a:solidFill>
                  <a:srgbClr val="404040"/>
                </a:solidFill>
                <a:latin typeface="Gilroy Regular"/>
                <a:ea typeface="Gilroy Regular"/>
                <a:cs typeface="Gilroy Regular"/>
                <a:sym typeface="Gilroy Regular"/>
              </a:defRPr>
            </a:pPr>
            <a:r>
              <a:rPr dirty="0" smtClean="0"/>
              <a:t>**</a:t>
            </a:r>
            <a:r>
              <a:rPr lang="en-US" u="sng" dirty="0" err="1" smtClean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</a:rPr>
              <a:t>prečítajte</a:t>
            </a:r>
            <a:r>
              <a:rPr lang="en-US" u="sng" dirty="0" smtClean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</a:rPr>
              <a:t> </a:t>
            </a:r>
            <a:r>
              <a:rPr lang="en-US" u="sng" dirty="0" err="1" smtClean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</a:rPr>
              <a:t>si</a:t>
            </a:r>
            <a:r>
              <a:rPr lang="en-US" u="sng" dirty="0" smtClean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</a:rPr>
              <a:t> </a:t>
            </a:r>
            <a:r>
              <a:rPr lang="en-US" u="sng" dirty="0" err="1" smtClean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</a:rPr>
              <a:t>štúdiu</a:t>
            </a:r>
            <a:endParaRPr dirty="0">
              <a:solidFill>
                <a:srgbClr val="1C5D91"/>
              </a:solidFill>
            </a:endParaRPr>
          </a:p>
          <a:p>
            <a:pPr>
              <a:defRPr sz="1200">
                <a:solidFill>
                  <a:srgbClr val="404040"/>
                </a:solidFill>
                <a:latin typeface="Gilroy Regular"/>
                <a:ea typeface="Gilroy Regular"/>
                <a:cs typeface="Gilroy Regular"/>
                <a:sym typeface="Gilroy Regular"/>
              </a:defRPr>
            </a:pPr>
            <a:r>
              <a:rPr dirty="0" smtClean="0"/>
              <a:t>***</a:t>
            </a:r>
            <a:r>
              <a:rPr lang="en-US" u="sng" dirty="0" err="1" smtClean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4"/>
              </a:rPr>
              <a:t>prečítajte</a:t>
            </a:r>
            <a:r>
              <a:rPr lang="en-US" u="sng" dirty="0" smtClean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4"/>
              </a:rPr>
              <a:t> </a:t>
            </a:r>
            <a:r>
              <a:rPr lang="en-US" u="sng" dirty="0" err="1" smtClean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4"/>
              </a:rPr>
              <a:t>si</a:t>
            </a:r>
            <a:r>
              <a:rPr lang="en-US" u="sng" dirty="0" smtClean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4"/>
              </a:rPr>
              <a:t> </a:t>
            </a:r>
            <a:r>
              <a:rPr lang="en-US" u="sng" dirty="0" err="1" smtClean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4"/>
              </a:rPr>
              <a:t>štúdiu</a:t>
            </a:r>
            <a:endParaRPr u="sng" dirty="0">
              <a:solidFill>
                <a:srgbClr val="0000FF"/>
              </a:solidFill>
              <a:uFill>
                <a:solidFill>
                  <a:srgbClr val="0000FF"/>
                </a:solidFill>
              </a:uFill>
              <a:hlinkClick r:id="rId4"/>
            </a:endParaRPr>
          </a:p>
        </p:txBody>
      </p:sp>
      <p:sp>
        <p:nvSpPr>
          <p:cNvPr id="133" name="Google Shape;65;p15"/>
          <p:cNvSpPr txBox="1">
            <a:spLocks noGrp="1"/>
          </p:cNvSpPr>
          <p:nvPr>
            <p:ph type="ctrTitle"/>
          </p:nvPr>
        </p:nvSpPr>
        <p:spPr>
          <a:xfrm>
            <a:off x="3900015" y="323352"/>
            <a:ext cx="5450494" cy="1770261"/>
          </a:xfrm>
          <a:prstGeom prst="rect">
            <a:avLst/>
          </a:prstGeom>
        </p:spPr>
        <p:txBody>
          <a:bodyPr anchor="t"/>
          <a:lstStyle/>
          <a:p>
            <a:pPr algn="l">
              <a:lnSpc>
                <a:spcPct val="90000"/>
              </a:lnSpc>
              <a:defRPr sz="2800" b="1">
                <a:solidFill>
                  <a:srgbClr val="CB3E6F"/>
                </a:solidFill>
                <a:latin typeface="Gilroy Bold"/>
                <a:ea typeface="Gilroy Bold"/>
                <a:cs typeface="Gilroy Bold"/>
                <a:sym typeface="Gilroy Bold"/>
              </a:defRPr>
            </a:pPr>
            <a:r>
              <a:rPr lang="en-US" dirty="0" err="1" smtClean="0"/>
              <a:t>Už</a:t>
            </a:r>
            <a:r>
              <a:rPr lang="en-US" dirty="0" smtClean="0"/>
              <a:t> </a:t>
            </a:r>
            <a:r>
              <a:rPr lang="en-US" dirty="0" err="1" smtClean="0"/>
              <a:t>žiadny</a:t>
            </a:r>
            <a:r>
              <a:rPr dirty="0" smtClean="0"/>
              <a:t> </a:t>
            </a:r>
            <a:r>
              <a:rPr dirty="0"/>
              <a:t>sex: </a:t>
            </a:r>
            <a:br>
              <a:rPr dirty="0"/>
            </a:br>
            <a:r>
              <a:rPr lang="en-US" dirty="0" err="1" smtClean="0"/>
              <a:t>čo</a:t>
            </a:r>
            <a:r>
              <a:rPr lang="en-US" dirty="0" smtClean="0"/>
              <a:t> </a:t>
            </a:r>
            <a:r>
              <a:rPr lang="en-US" dirty="0" err="1" smtClean="0"/>
              <a:t>znepokojuje</a:t>
            </a:r>
            <a:r>
              <a:rPr lang="en-US" dirty="0" smtClean="0"/>
              <a:t> </a:t>
            </a:r>
            <a:r>
              <a:rPr lang="en-US" dirty="0" err="1" smtClean="0"/>
              <a:t>ženskú</a:t>
            </a:r>
            <a:r>
              <a:rPr lang="en-US" dirty="0" smtClean="0"/>
              <a:t> </a:t>
            </a:r>
            <a:r>
              <a:rPr lang="en-US" dirty="0" err="1" smtClean="0"/>
              <a:t>polovicu</a:t>
            </a:r>
            <a:r>
              <a:rPr lang="en-US" dirty="0" smtClean="0"/>
              <a:t> </a:t>
            </a:r>
            <a:r>
              <a:rPr lang="en-US" dirty="0" err="1" smtClean="0"/>
              <a:t>ľudstva</a:t>
            </a:r>
            <a:endParaRPr dirty="0"/>
          </a:p>
        </p:txBody>
      </p:sp>
      <p:sp>
        <p:nvSpPr>
          <p:cNvPr id="134" name="Google Shape;65;p15"/>
          <p:cNvSpPr txBox="1"/>
          <p:nvPr/>
        </p:nvSpPr>
        <p:spPr>
          <a:xfrm>
            <a:off x="3904948" y="1781263"/>
            <a:ext cx="4457015" cy="25473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1" tIns="91421" rIns="91421" bIns="91421">
            <a:normAutofit/>
          </a:bodyPr>
          <a:lstStyle/>
          <a:p>
            <a:pPr>
              <a:lnSpc>
                <a:spcPct val="120000"/>
              </a:lnSpc>
              <a:defRPr>
                <a:solidFill>
                  <a:srgbClr val="404040"/>
                </a:solidFill>
                <a:latin typeface="Gilroy Regular"/>
                <a:ea typeface="Gilroy Regular"/>
                <a:cs typeface="Gilroy Regular"/>
                <a:sym typeface="Gilroy Regular"/>
              </a:defRPr>
            </a:pPr>
            <a:r>
              <a:rPr lang="en-US" dirty="0" err="1" smtClean="0"/>
              <a:t>Každý</a:t>
            </a:r>
            <a:r>
              <a:rPr lang="en-US" dirty="0" smtClean="0"/>
              <a:t> </a:t>
            </a:r>
            <a:r>
              <a:rPr lang="en-US" dirty="0" err="1" smtClean="0"/>
              <a:t>rok</a:t>
            </a:r>
            <a:r>
              <a:rPr lang="en-US" dirty="0" smtClean="0"/>
              <a:t> </a:t>
            </a:r>
            <a:r>
              <a:rPr lang="en-US" dirty="0" err="1" smtClean="0"/>
              <a:t>sa</a:t>
            </a:r>
            <a:r>
              <a:rPr lang="en-US" dirty="0" smtClean="0"/>
              <a:t> </a:t>
            </a:r>
            <a:r>
              <a:rPr lang="en-US" dirty="0" err="1" smtClean="0"/>
              <a:t>objavujú</a:t>
            </a:r>
            <a:r>
              <a:rPr lang="en-US" dirty="0" smtClean="0"/>
              <a:t> </a:t>
            </a:r>
            <a:r>
              <a:rPr lang="en-US" dirty="0" err="1" smtClean="0"/>
              <a:t>štúdie</a:t>
            </a:r>
            <a:r>
              <a:rPr lang="en-US" dirty="0" smtClean="0"/>
              <a:t>, </a:t>
            </a:r>
            <a:r>
              <a:rPr lang="en-US" dirty="0" err="1" smtClean="0"/>
              <a:t>ktoré</a:t>
            </a:r>
            <a:r>
              <a:rPr lang="en-US" dirty="0" smtClean="0"/>
              <a:t> </a:t>
            </a:r>
            <a:r>
              <a:rPr lang="en-US" dirty="0" err="1" smtClean="0"/>
              <a:t>potvrdzujú</a:t>
            </a:r>
            <a:r>
              <a:rPr lang="en-US" dirty="0" smtClean="0"/>
              <a:t>, </a:t>
            </a:r>
            <a:r>
              <a:rPr lang="en-US" dirty="0" err="1" smtClean="0"/>
              <a:t>že</a:t>
            </a:r>
            <a:r>
              <a:rPr lang="en-US" dirty="0" smtClean="0"/>
              <a:t> </a:t>
            </a:r>
            <a:r>
              <a:rPr lang="en-US" dirty="0" err="1" smtClean="0"/>
              <a:t>ženy</a:t>
            </a:r>
            <a:r>
              <a:rPr lang="en-US" dirty="0" smtClean="0"/>
              <a:t> </a:t>
            </a:r>
            <a:r>
              <a:rPr lang="en-US" dirty="0" err="1" smtClean="0"/>
              <a:t>čoraz</a:t>
            </a:r>
            <a:r>
              <a:rPr lang="en-US" dirty="0" smtClean="0"/>
              <a:t> </a:t>
            </a:r>
            <a:r>
              <a:rPr lang="en-US" dirty="0" err="1" smtClean="0"/>
              <a:t>častejšie</a:t>
            </a:r>
            <a:r>
              <a:rPr lang="en-US" dirty="0" smtClean="0"/>
              <a:t> </a:t>
            </a:r>
            <a:r>
              <a:rPr lang="en-US" dirty="0" err="1" smtClean="0"/>
              <a:t>zažívajú</a:t>
            </a:r>
            <a:r>
              <a:rPr lang="en-US" dirty="0" smtClean="0"/>
              <a:t>:</a:t>
            </a:r>
            <a:r>
              <a:rPr dirty="0" smtClean="0"/>
              <a:t> </a:t>
            </a:r>
            <a:endParaRPr dirty="0">
              <a:latin typeface="Gilroy Bold"/>
              <a:ea typeface="Gilroy Bold"/>
              <a:cs typeface="Gilroy Bold"/>
              <a:sym typeface="Gilroy Bold"/>
            </a:endParaRPr>
          </a:p>
          <a:p>
            <a:pPr>
              <a:lnSpc>
                <a:spcPct val="120000"/>
              </a:lnSpc>
              <a:defRPr>
                <a:solidFill>
                  <a:srgbClr val="404040"/>
                </a:solidFill>
                <a:latin typeface="Gilroy Regular"/>
                <a:ea typeface="Gilroy Regular"/>
                <a:cs typeface="Gilroy Regular"/>
                <a:sym typeface="Gilroy Regular"/>
              </a:defRPr>
            </a:pPr>
            <a:endParaRPr dirty="0">
              <a:latin typeface="Gilroy Bold"/>
              <a:ea typeface="Gilroy Bold"/>
              <a:cs typeface="Gilroy Bold"/>
              <a:sym typeface="Gilroy Bold"/>
            </a:endParaRPr>
          </a:p>
          <a:p>
            <a:pPr marL="243840" indent="-243840">
              <a:lnSpc>
                <a:spcPct val="120000"/>
              </a:lnSpc>
              <a:buSzPts val="1400"/>
              <a:buChar char="•"/>
              <a:defRPr>
                <a:solidFill>
                  <a:srgbClr val="404040"/>
                </a:solidFill>
                <a:latin typeface="Gilroy Regular"/>
                <a:ea typeface="Gilroy Regular"/>
                <a:cs typeface="Gilroy Regular"/>
                <a:sym typeface="Gilroy Regular"/>
              </a:defRPr>
            </a:pPr>
            <a:r>
              <a:rPr lang="en-US" dirty="0" err="1" smtClean="0"/>
              <a:t>Nedostatok</a:t>
            </a:r>
            <a:r>
              <a:rPr lang="en-US" dirty="0" smtClean="0"/>
              <a:t> </a:t>
            </a:r>
            <a:r>
              <a:rPr lang="en-US" dirty="0" err="1" smtClean="0"/>
              <a:t>sexuálnej</a:t>
            </a:r>
            <a:r>
              <a:rPr lang="en-US" dirty="0" smtClean="0"/>
              <a:t> </a:t>
            </a:r>
            <a:r>
              <a:rPr lang="en-US" dirty="0" err="1" smtClean="0"/>
              <a:t>túžby</a:t>
            </a:r>
            <a:r>
              <a:rPr dirty="0" smtClean="0"/>
              <a:t>*;</a:t>
            </a:r>
            <a:endParaRPr dirty="0">
              <a:solidFill>
                <a:srgbClr val="00376A"/>
              </a:solidFill>
            </a:endParaRPr>
          </a:p>
          <a:p>
            <a:pPr marL="243840" indent="-243840">
              <a:lnSpc>
                <a:spcPct val="120000"/>
              </a:lnSpc>
              <a:buSzPts val="1400"/>
              <a:buChar char="•"/>
              <a:defRPr>
                <a:solidFill>
                  <a:srgbClr val="404040"/>
                </a:solidFill>
                <a:latin typeface="Gilroy Regular"/>
                <a:ea typeface="Gilroy Regular"/>
                <a:cs typeface="Gilroy Regular"/>
                <a:sym typeface="Gilroy Regular"/>
              </a:defRPr>
            </a:pPr>
            <a:r>
              <a:rPr lang="en-US" dirty="0" err="1" smtClean="0"/>
              <a:t>Prítomnosť</a:t>
            </a:r>
            <a:r>
              <a:rPr lang="en-US" dirty="0" smtClean="0"/>
              <a:t> </a:t>
            </a:r>
            <a:r>
              <a:rPr lang="en-US" dirty="0" err="1" smtClean="0"/>
              <a:t>psychologických</a:t>
            </a:r>
            <a:r>
              <a:rPr lang="en-US" dirty="0" smtClean="0"/>
              <a:t> </a:t>
            </a:r>
            <a:r>
              <a:rPr lang="en-US" dirty="0" err="1" smtClean="0"/>
              <a:t>problémov</a:t>
            </a:r>
            <a:r>
              <a:rPr lang="en-US" dirty="0" smtClean="0"/>
              <a:t> v </a:t>
            </a:r>
            <a:r>
              <a:rPr lang="en-US" dirty="0" err="1" smtClean="0"/>
              <a:t>dôsledku</a:t>
            </a:r>
            <a:r>
              <a:rPr lang="en-US" dirty="0" smtClean="0"/>
              <a:t> </a:t>
            </a:r>
            <a:r>
              <a:rPr lang="en-US" dirty="0" err="1" smtClean="0"/>
              <a:t>zníženia</a:t>
            </a:r>
            <a:r>
              <a:rPr lang="en-US" dirty="0" smtClean="0"/>
              <a:t> </a:t>
            </a:r>
            <a:r>
              <a:rPr lang="en-US" dirty="0" err="1" smtClean="0"/>
              <a:t>libida</a:t>
            </a:r>
            <a:r>
              <a:rPr dirty="0" smtClean="0"/>
              <a:t>**;</a:t>
            </a:r>
            <a:endParaRPr dirty="0"/>
          </a:p>
          <a:p>
            <a:pPr marL="243840" indent="-243840">
              <a:lnSpc>
                <a:spcPct val="120000"/>
              </a:lnSpc>
              <a:buSzPts val="1400"/>
              <a:buChar char="•"/>
              <a:defRPr>
                <a:solidFill>
                  <a:srgbClr val="404040"/>
                </a:solidFill>
                <a:latin typeface="Gilroy Regular"/>
                <a:ea typeface="Gilroy Regular"/>
                <a:cs typeface="Gilroy Regular"/>
                <a:sym typeface="Gilroy Regular"/>
              </a:defRPr>
            </a:pPr>
            <a:r>
              <a:rPr lang="en-US" dirty="0" err="1" smtClean="0"/>
              <a:t>Sexuálne</a:t>
            </a:r>
            <a:r>
              <a:rPr lang="en-US" dirty="0" smtClean="0"/>
              <a:t> </a:t>
            </a:r>
            <a:r>
              <a:rPr lang="en-US" dirty="0" err="1" smtClean="0"/>
              <a:t>problémy</a:t>
            </a:r>
            <a:r>
              <a:rPr lang="en-US" dirty="0" smtClean="0"/>
              <a:t>, </a:t>
            </a:r>
            <a:r>
              <a:rPr lang="en-US" dirty="0" err="1" smtClean="0"/>
              <a:t>ktoré</a:t>
            </a:r>
            <a:r>
              <a:rPr lang="en-US" dirty="0" smtClean="0"/>
              <a:t> </a:t>
            </a:r>
            <a:r>
              <a:rPr lang="en-US" dirty="0" err="1" smtClean="0"/>
              <a:t>sa</a:t>
            </a:r>
            <a:r>
              <a:rPr lang="en-US" dirty="0" smtClean="0"/>
              <a:t> s </a:t>
            </a:r>
            <a:r>
              <a:rPr lang="en-US" dirty="0" err="1" smtClean="0"/>
              <a:t>vekom</a:t>
            </a:r>
            <a:r>
              <a:rPr lang="en-US" dirty="0" smtClean="0"/>
              <a:t> </a:t>
            </a:r>
            <a:r>
              <a:rPr lang="en-US" dirty="0" err="1" smtClean="0"/>
              <a:t>zhoršujú</a:t>
            </a:r>
            <a:r>
              <a:rPr dirty="0" smtClean="0"/>
              <a:t>***.</a:t>
            </a:r>
            <a:endParaRPr dirty="0"/>
          </a:p>
        </p:txBody>
      </p:sp>
      <p:pic>
        <p:nvPicPr>
          <p:cNvPr id="135" name="image10.png" descr="image10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013700" y="4782446"/>
            <a:ext cx="812800" cy="203775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0" y="99715"/>
            <a:ext cx="65" cy="257769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9522" rIns="0" bIns="-9522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k-SK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katerina-kerdi-9TdomzK-2d0-unsplash.jpg" descr="katerina-kerdi-9TdomzK-2d0-unsplash.jpg"/>
          <p:cNvPicPr>
            <a:picLocks noChangeAspect="1"/>
          </p:cNvPicPr>
          <p:nvPr/>
        </p:nvPicPr>
        <p:blipFill>
          <a:blip r:embed="rId3">
            <a:alphaModFix amt="40603"/>
            <a:extLst/>
          </a:blip>
          <a:srcRect l="866" t="38378" r="43395" b="37336"/>
          <a:stretch>
            <a:fillRect/>
          </a:stretch>
        </p:blipFill>
        <p:spPr>
          <a:xfrm>
            <a:off x="-15072" y="-2"/>
            <a:ext cx="9174143" cy="5143507"/>
          </a:xfrm>
          <a:prstGeom prst="rect">
            <a:avLst/>
          </a:prstGeom>
          <a:ln w="12700">
            <a:miter lim="400000"/>
          </a:ln>
        </p:spPr>
      </p:pic>
      <p:sp>
        <p:nvSpPr>
          <p:cNvPr id="140" name="Google Shape;65;p15"/>
          <p:cNvSpPr txBox="1"/>
          <p:nvPr/>
        </p:nvSpPr>
        <p:spPr>
          <a:xfrm>
            <a:off x="310845" y="3646880"/>
            <a:ext cx="5612864" cy="19151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1" tIns="91421" rIns="91421" bIns="91421">
            <a:normAutofit/>
          </a:bodyPr>
          <a:lstStyle/>
          <a:p>
            <a:pPr defTabSz="832102">
              <a:lnSpc>
                <a:spcPct val="120000"/>
              </a:lnSpc>
              <a:defRPr b="1">
                <a:solidFill>
                  <a:srgbClr val="FDEFCD"/>
                </a:solidFill>
                <a:latin typeface="Gilroy Bold"/>
                <a:ea typeface="Gilroy Bold"/>
                <a:cs typeface="Gilroy Bold"/>
                <a:sym typeface="Gilroy Bold"/>
              </a:defRPr>
            </a:pPr>
            <a:r>
              <a:rPr lang="en-US" dirty="0" err="1" smtClean="0"/>
              <a:t>Libid</a:t>
            </a:r>
            <a:r>
              <a:rPr dirty="0" err="1" smtClean="0"/>
              <a:t>о</a:t>
            </a:r>
            <a:r>
              <a:rPr b="0" dirty="0" smtClean="0"/>
              <a:t> </a:t>
            </a:r>
            <a:r>
              <a:rPr b="0" dirty="0">
                <a:latin typeface="Gilroy Regular"/>
                <a:ea typeface="Gilroy Regular"/>
                <a:cs typeface="Gilroy Regular"/>
                <a:sym typeface="Gilroy Regular"/>
              </a:rPr>
              <a:t>— </a:t>
            </a:r>
            <a:r>
              <a:rPr lang="en-US" b="0" dirty="0" err="1" smtClean="0">
                <a:latin typeface="Gilroy Regular"/>
                <a:ea typeface="Gilroy Regular"/>
                <a:cs typeface="Gilroy Regular"/>
                <a:sym typeface="Gilroy Regular"/>
              </a:rPr>
              <a:t>sexuálna</a:t>
            </a:r>
            <a:r>
              <a:rPr lang="en-US" b="0" dirty="0" smtClean="0">
                <a:latin typeface="Gilroy Regular"/>
                <a:ea typeface="Gilroy Regular"/>
                <a:cs typeface="Gilroy Regular"/>
                <a:sym typeface="Gilroy Regular"/>
              </a:rPr>
              <a:t> </a:t>
            </a:r>
            <a:r>
              <a:rPr lang="en-US" b="0" dirty="0" err="1" smtClean="0">
                <a:latin typeface="Gilroy Regular"/>
                <a:ea typeface="Gilroy Regular"/>
                <a:cs typeface="Gilroy Regular"/>
                <a:sym typeface="Gilroy Regular"/>
              </a:rPr>
              <a:t>túžba</a:t>
            </a:r>
            <a:r>
              <a:rPr lang="en-US" b="0" dirty="0" smtClean="0">
                <a:latin typeface="Gilroy Regular"/>
                <a:ea typeface="Gilroy Regular"/>
                <a:cs typeface="Gilroy Regular"/>
                <a:sym typeface="Gilroy Regular"/>
              </a:rPr>
              <a:t>, </a:t>
            </a:r>
            <a:r>
              <a:rPr lang="en-US" b="0" dirty="0" err="1" smtClean="0">
                <a:latin typeface="Gilroy Regular"/>
                <a:ea typeface="Gilroy Regular"/>
                <a:cs typeface="Gilroy Regular"/>
                <a:sym typeface="Gilroy Regular"/>
              </a:rPr>
              <a:t>túžba</a:t>
            </a:r>
            <a:r>
              <a:rPr lang="en-US" b="0" dirty="0" smtClean="0">
                <a:latin typeface="Gilroy Regular"/>
                <a:ea typeface="Gilroy Regular"/>
                <a:cs typeface="Gilroy Regular"/>
                <a:sym typeface="Gilroy Regular"/>
              </a:rPr>
              <a:t> </a:t>
            </a:r>
            <a:r>
              <a:rPr lang="en-US" b="0" dirty="0" err="1" smtClean="0">
                <a:latin typeface="Gilroy Regular"/>
                <a:ea typeface="Gilroy Regular"/>
                <a:cs typeface="Gilroy Regular"/>
                <a:sym typeface="Gilroy Regular"/>
              </a:rPr>
              <a:t>po</a:t>
            </a:r>
            <a:r>
              <a:rPr lang="en-US" b="0" dirty="0" smtClean="0">
                <a:latin typeface="Gilroy Regular"/>
                <a:ea typeface="Gilroy Regular"/>
                <a:cs typeface="Gilroy Regular"/>
                <a:sym typeface="Gilroy Regular"/>
              </a:rPr>
              <a:t> </a:t>
            </a:r>
            <a:r>
              <a:rPr lang="en-US" b="0" dirty="0" err="1" smtClean="0">
                <a:latin typeface="Gilroy Regular"/>
                <a:ea typeface="Gilroy Regular"/>
                <a:cs typeface="Gilroy Regular"/>
                <a:sym typeface="Gilroy Regular"/>
              </a:rPr>
              <a:t>akejkoľvek</a:t>
            </a:r>
            <a:r>
              <a:rPr lang="en-US" b="0" dirty="0" smtClean="0">
                <a:latin typeface="Gilroy Regular"/>
                <a:ea typeface="Gilroy Regular"/>
                <a:cs typeface="Gilroy Regular"/>
                <a:sym typeface="Gilroy Regular"/>
              </a:rPr>
              <a:t> </a:t>
            </a:r>
            <a:r>
              <a:rPr lang="en-US" b="0" dirty="0" err="1" smtClean="0">
                <a:latin typeface="Gilroy Regular"/>
                <a:ea typeface="Gilroy Regular"/>
                <a:cs typeface="Gilroy Regular"/>
                <a:sym typeface="Gilroy Regular"/>
              </a:rPr>
              <a:t>sexuálnej</a:t>
            </a:r>
            <a:r>
              <a:rPr lang="en-US" b="0" dirty="0" smtClean="0">
                <a:latin typeface="Gilroy Regular"/>
                <a:ea typeface="Gilroy Regular"/>
                <a:cs typeface="Gilroy Regular"/>
                <a:sym typeface="Gilroy Regular"/>
              </a:rPr>
              <a:t> </a:t>
            </a:r>
            <a:r>
              <a:rPr lang="en-US" b="0" dirty="0" err="1" smtClean="0">
                <a:latin typeface="Gilroy Regular"/>
                <a:ea typeface="Gilroy Regular"/>
                <a:cs typeface="Gilroy Regular"/>
                <a:sym typeface="Gilroy Regular"/>
              </a:rPr>
              <a:t>aktivite</a:t>
            </a:r>
            <a:r>
              <a:rPr lang="en-US" b="0" dirty="0" smtClean="0">
                <a:latin typeface="Gilroy Regular"/>
                <a:ea typeface="Gilroy Regular"/>
                <a:cs typeface="Gilroy Regular"/>
                <a:sym typeface="Gilroy Regular"/>
              </a:rPr>
              <a:t>. </a:t>
            </a:r>
            <a:r>
              <a:rPr lang="en-US" b="0" dirty="0" err="1" smtClean="0">
                <a:latin typeface="Gilroy Regular"/>
                <a:ea typeface="Gilroy Regular"/>
                <a:cs typeface="Gilroy Regular"/>
                <a:sym typeface="Gilroy Regular"/>
              </a:rPr>
              <a:t>Môžu</a:t>
            </a:r>
            <a:r>
              <a:rPr lang="en-US" b="0" dirty="0" smtClean="0">
                <a:latin typeface="Gilroy Regular"/>
                <a:ea typeface="Gilroy Regular"/>
                <a:cs typeface="Gilroy Regular"/>
                <a:sym typeface="Gilroy Regular"/>
              </a:rPr>
              <a:t> to </a:t>
            </a:r>
            <a:r>
              <a:rPr lang="en-US" b="0" dirty="0" err="1" smtClean="0">
                <a:latin typeface="Gilroy Regular"/>
                <a:ea typeface="Gilroy Regular"/>
                <a:cs typeface="Gilroy Regular"/>
                <a:sym typeface="Gilroy Regular"/>
              </a:rPr>
              <a:t>byť</a:t>
            </a:r>
            <a:r>
              <a:rPr lang="en-US" b="0" dirty="0" smtClean="0">
                <a:latin typeface="Gilroy Regular"/>
                <a:ea typeface="Gilroy Regular"/>
                <a:cs typeface="Gilroy Regular"/>
                <a:sym typeface="Gilroy Regular"/>
              </a:rPr>
              <a:t> </a:t>
            </a:r>
            <a:r>
              <a:rPr lang="en-US" b="0" dirty="0" err="1" smtClean="0">
                <a:latin typeface="Gilroy Regular"/>
                <a:ea typeface="Gilroy Regular"/>
                <a:cs typeface="Gilroy Regular"/>
                <a:sym typeface="Gilroy Regular"/>
              </a:rPr>
              <a:t>myšlienky</a:t>
            </a:r>
            <a:r>
              <a:rPr lang="en-US" b="0" dirty="0" smtClean="0">
                <a:latin typeface="Gilroy Regular"/>
                <a:ea typeface="Gilroy Regular"/>
                <a:cs typeface="Gilroy Regular"/>
                <a:sym typeface="Gilroy Regular"/>
              </a:rPr>
              <a:t>, </a:t>
            </a:r>
            <a:r>
              <a:rPr lang="en-US" b="0" dirty="0" err="1" smtClean="0">
                <a:latin typeface="Gilroy Regular"/>
                <a:ea typeface="Gilroy Regular"/>
                <a:cs typeface="Gilroy Regular"/>
                <a:sym typeface="Gilroy Regular"/>
              </a:rPr>
              <a:t>fantázie</a:t>
            </a:r>
            <a:r>
              <a:rPr lang="en-US" b="0" dirty="0" smtClean="0">
                <a:latin typeface="Gilroy Regular"/>
                <a:ea typeface="Gilroy Regular"/>
                <a:cs typeface="Gilroy Regular"/>
                <a:sym typeface="Gilroy Regular"/>
              </a:rPr>
              <a:t> </a:t>
            </a:r>
            <a:r>
              <a:rPr lang="en-US" b="0" dirty="0" err="1" smtClean="0">
                <a:latin typeface="Gilroy Regular"/>
                <a:ea typeface="Gilroy Regular"/>
                <a:cs typeface="Gilroy Regular"/>
                <a:sym typeface="Gilroy Regular"/>
              </a:rPr>
              <a:t>sexuálnej</a:t>
            </a:r>
            <a:r>
              <a:rPr lang="en-US" b="0" dirty="0" smtClean="0">
                <a:latin typeface="Gilroy Regular"/>
                <a:ea typeface="Gilroy Regular"/>
                <a:cs typeface="Gilroy Regular"/>
                <a:sym typeface="Gilroy Regular"/>
              </a:rPr>
              <a:t> </a:t>
            </a:r>
            <a:r>
              <a:rPr lang="en-US" b="0" dirty="0" err="1" smtClean="0">
                <a:latin typeface="Gilroy Regular"/>
                <a:ea typeface="Gilroy Regular"/>
                <a:cs typeface="Gilroy Regular"/>
                <a:sym typeface="Gilroy Regular"/>
              </a:rPr>
              <a:t>povahy</a:t>
            </a:r>
            <a:r>
              <a:rPr lang="en-US" b="0" dirty="0" smtClean="0">
                <a:latin typeface="Gilroy Regular"/>
                <a:ea typeface="Gilroy Regular"/>
                <a:cs typeface="Gilroy Regular"/>
                <a:sym typeface="Gilroy Regular"/>
              </a:rPr>
              <a:t> a </a:t>
            </a:r>
            <a:r>
              <a:rPr lang="en-US" b="0" dirty="0" err="1" smtClean="0">
                <a:latin typeface="Gilroy Regular"/>
                <a:ea typeface="Gilroy Regular"/>
                <a:cs typeface="Gilroy Regular"/>
                <a:sym typeface="Gilroy Regular"/>
              </a:rPr>
              <a:t>túžba</a:t>
            </a:r>
            <a:r>
              <a:rPr lang="en-US" b="0" dirty="0" smtClean="0">
                <a:latin typeface="Gilroy Regular"/>
                <a:ea typeface="Gilroy Regular"/>
                <a:cs typeface="Gilroy Regular"/>
                <a:sym typeface="Gilroy Regular"/>
              </a:rPr>
              <a:t> </a:t>
            </a:r>
            <a:r>
              <a:rPr lang="en-US" b="0" dirty="0" err="1" smtClean="0">
                <a:latin typeface="Gilroy Regular"/>
                <a:ea typeface="Gilroy Regular"/>
                <a:cs typeface="Gilroy Regular"/>
                <a:sym typeface="Gilroy Regular"/>
              </a:rPr>
              <a:t>po</a:t>
            </a:r>
            <a:r>
              <a:rPr lang="en-US" b="0" dirty="0" smtClean="0">
                <a:latin typeface="Gilroy Regular"/>
                <a:ea typeface="Gilroy Regular"/>
                <a:cs typeface="Gilroy Regular"/>
                <a:sym typeface="Gilroy Regular"/>
              </a:rPr>
              <a:t> </a:t>
            </a:r>
            <a:r>
              <a:rPr lang="en-US" b="0" dirty="0" err="1" smtClean="0">
                <a:latin typeface="Gilroy Regular"/>
                <a:ea typeface="Gilroy Regular"/>
                <a:cs typeface="Gilroy Regular"/>
                <a:sym typeface="Gilroy Regular"/>
              </a:rPr>
              <a:t>sexe</a:t>
            </a:r>
            <a:r>
              <a:rPr lang="en-US" b="0" dirty="0" smtClean="0">
                <a:latin typeface="Gilroy Regular"/>
                <a:ea typeface="Gilroy Regular"/>
                <a:cs typeface="Gilroy Regular"/>
                <a:sym typeface="Gilroy Regular"/>
              </a:rPr>
              <a:t>. </a:t>
            </a:r>
            <a:r>
              <a:rPr lang="en-US" b="0" dirty="0" err="1" smtClean="0">
                <a:latin typeface="Gilroy Regular"/>
                <a:ea typeface="Gilroy Regular"/>
                <a:cs typeface="Gilroy Regular"/>
                <a:sym typeface="Gilroy Regular"/>
              </a:rPr>
              <a:t>Môže</a:t>
            </a:r>
            <a:r>
              <a:rPr lang="en-US" b="0" dirty="0" smtClean="0">
                <a:latin typeface="Gilroy Regular"/>
                <a:ea typeface="Gilroy Regular"/>
                <a:cs typeface="Gilroy Regular"/>
                <a:sym typeface="Gilroy Regular"/>
              </a:rPr>
              <a:t> </a:t>
            </a:r>
            <a:r>
              <a:rPr lang="en-US" b="0" dirty="0" err="1" smtClean="0">
                <a:latin typeface="Gilroy Regular"/>
                <a:ea typeface="Gilroy Regular"/>
                <a:cs typeface="Gilroy Regular"/>
                <a:sym typeface="Gilroy Regular"/>
              </a:rPr>
              <a:t>predchádzať</a:t>
            </a:r>
            <a:r>
              <a:rPr lang="en-US" b="0" dirty="0" smtClean="0">
                <a:latin typeface="Gilroy Regular"/>
                <a:ea typeface="Gilroy Regular"/>
                <a:cs typeface="Gilroy Regular"/>
                <a:sym typeface="Gilroy Regular"/>
              </a:rPr>
              <a:t> </a:t>
            </a:r>
            <a:r>
              <a:rPr lang="en-US" b="0" dirty="0" err="1" smtClean="0">
                <a:latin typeface="Gilroy Regular"/>
                <a:ea typeface="Gilroy Regular"/>
                <a:cs typeface="Gilroy Regular"/>
                <a:sym typeface="Gilroy Regular"/>
              </a:rPr>
              <a:t>sexuálnemu</a:t>
            </a:r>
            <a:r>
              <a:rPr lang="en-US" b="0" dirty="0" smtClean="0">
                <a:latin typeface="Gilroy Regular"/>
                <a:ea typeface="Gilroy Regular"/>
                <a:cs typeface="Gilroy Regular"/>
                <a:sym typeface="Gilroy Regular"/>
              </a:rPr>
              <a:t> </a:t>
            </a:r>
            <a:r>
              <a:rPr lang="en-US" b="0" dirty="0" err="1" smtClean="0">
                <a:latin typeface="Gilroy Regular"/>
                <a:ea typeface="Gilroy Regular"/>
                <a:cs typeface="Gilroy Regular"/>
                <a:sym typeface="Gilroy Regular"/>
              </a:rPr>
              <a:t>kontaktu</a:t>
            </a:r>
            <a:r>
              <a:rPr lang="en-US" b="0" dirty="0" smtClean="0">
                <a:latin typeface="Gilroy Regular"/>
                <a:ea typeface="Gilroy Regular"/>
                <a:cs typeface="Gilroy Regular"/>
                <a:sym typeface="Gilroy Regular"/>
              </a:rPr>
              <a:t> </a:t>
            </a:r>
            <a:r>
              <a:rPr lang="en-US" b="0" dirty="0" err="1" smtClean="0">
                <a:latin typeface="Gilroy Regular"/>
                <a:ea typeface="Gilroy Regular"/>
                <a:cs typeface="Gilroy Regular"/>
                <a:sym typeface="Gilroy Regular"/>
              </a:rPr>
              <a:t>alebo</a:t>
            </a:r>
            <a:r>
              <a:rPr lang="en-US" b="0" dirty="0" smtClean="0">
                <a:latin typeface="Gilroy Regular"/>
                <a:ea typeface="Gilroy Regular"/>
                <a:cs typeface="Gilroy Regular"/>
                <a:sym typeface="Gilroy Regular"/>
              </a:rPr>
              <a:t> </a:t>
            </a:r>
            <a:r>
              <a:rPr lang="en-US" b="0" dirty="0" err="1" smtClean="0">
                <a:latin typeface="Gilroy Regular"/>
                <a:ea typeface="Gilroy Regular"/>
                <a:cs typeface="Gilroy Regular"/>
                <a:sym typeface="Gilroy Regular"/>
              </a:rPr>
              <a:t>sa</a:t>
            </a:r>
            <a:r>
              <a:rPr lang="en-US" b="0" dirty="0" smtClean="0">
                <a:latin typeface="Gilroy Regular"/>
                <a:ea typeface="Gilroy Regular"/>
                <a:cs typeface="Gilroy Regular"/>
                <a:sym typeface="Gilroy Regular"/>
              </a:rPr>
              <a:t> </a:t>
            </a:r>
            <a:r>
              <a:rPr lang="en-US" b="0" dirty="0" err="1" smtClean="0">
                <a:latin typeface="Gilroy Regular"/>
                <a:ea typeface="Gilroy Regular"/>
                <a:cs typeface="Gilroy Regular"/>
                <a:sym typeface="Gilroy Regular"/>
              </a:rPr>
              <a:t>môže</a:t>
            </a:r>
            <a:r>
              <a:rPr lang="en-US" b="0" dirty="0" smtClean="0">
                <a:latin typeface="Gilroy Regular"/>
                <a:ea typeface="Gilroy Regular"/>
                <a:cs typeface="Gilroy Regular"/>
                <a:sym typeface="Gilroy Regular"/>
              </a:rPr>
              <a:t> </a:t>
            </a:r>
            <a:r>
              <a:rPr lang="en-US" b="0" dirty="0" err="1" smtClean="0">
                <a:latin typeface="Gilroy Regular"/>
                <a:ea typeface="Gilroy Regular"/>
                <a:cs typeface="Gilroy Regular"/>
                <a:sym typeface="Gilroy Regular"/>
              </a:rPr>
              <a:t>vyskytnúť</a:t>
            </a:r>
            <a:r>
              <a:rPr lang="en-US" b="0" dirty="0" smtClean="0">
                <a:latin typeface="Gilroy Regular"/>
                <a:ea typeface="Gilroy Regular"/>
                <a:cs typeface="Gilroy Regular"/>
                <a:sym typeface="Gilroy Regular"/>
              </a:rPr>
              <a:t> </a:t>
            </a:r>
            <a:r>
              <a:rPr lang="en-US" b="0" dirty="0" err="1" smtClean="0">
                <a:latin typeface="Gilroy Regular"/>
                <a:ea typeface="Gilroy Regular"/>
                <a:cs typeface="Gilroy Regular"/>
                <a:sym typeface="Gilroy Regular"/>
              </a:rPr>
              <a:t>počas</a:t>
            </a:r>
            <a:r>
              <a:rPr lang="en-US" b="0" dirty="0" smtClean="0">
                <a:latin typeface="Gilroy Regular"/>
                <a:ea typeface="Gilroy Regular"/>
                <a:cs typeface="Gilroy Regular"/>
                <a:sym typeface="Gilroy Regular"/>
              </a:rPr>
              <a:t> </a:t>
            </a:r>
            <a:r>
              <a:rPr lang="en-US" b="0" dirty="0" err="1" smtClean="0">
                <a:latin typeface="Gilroy Regular"/>
                <a:ea typeface="Gilroy Regular"/>
                <a:cs typeface="Gilroy Regular"/>
                <a:sym typeface="Gilroy Regular"/>
              </a:rPr>
              <a:t>neho</a:t>
            </a:r>
            <a:r>
              <a:rPr lang="en-US" b="0" dirty="0" smtClean="0">
                <a:latin typeface="Gilroy Regular"/>
                <a:ea typeface="Gilroy Regular"/>
                <a:cs typeface="Gilroy Regular"/>
                <a:sym typeface="Gilroy Regular"/>
              </a:rPr>
              <a:t>. </a:t>
            </a:r>
            <a:endParaRPr b="0" dirty="0">
              <a:latin typeface="Gilroy Regular"/>
              <a:ea typeface="Gilroy Regular"/>
              <a:cs typeface="Gilroy Regular"/>
              <a:sym typeface="Gilroy Regular"/>
            </a:endParaRPr>
          </a:p>
        </p:txBody>
      </p:sp>
      <p:sp>
        <p:nvSpPr>
          <p:cNvPr id="141" name="Google Shape;65;p15"/>
          <p:cNvSpPr txBox="1"/>
          <p:nvPr/>
        </p:nvSpPr>
        <p:spPr>
          <a:xfrm>
            <a:off x="459451" y="2621278"/>
            <a:ext cx="2057901" cy="7821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1" tIns="91421" rIns="91421" bIns="91421">
            <a:normAutofit/>
          </a:bodyPr>
          <a:lstStyle>
            <a:lvl1pPr>
              <a:defRPr sz="1600">
                <a:solidFill>
                  <a:srgbClr val="FFFFFF"/>
                </a:solidFill>
                <a:latin typeface="Gilroy Regular"/>
                <a:ea typeface="Gilroy Regular"/>
                <a:cs typeface="Gilroy Regular"/>
                <a:sym typeface="Gilroy Regular"/>
              </a:defRPr>
            </a:lvl1pPr>
          </a:lstStyle>
          <a:p>
            <a:r>
              <a:rPr lang="en-US" dirty="0" err="1" smtClean="0"/>
              <a:t>Zníženie</a:t>
            </a:r>
            <a:r>
              <a:rPr lang="en-US" dirty="0" smtClean="0"/>
              <a:t> </a:t>
            </a:r>
            <a:r>
              <a:rPr lang="en-US" dirty="0" err="1" smtClean="0"/>
              <a:t>libida</a:t>
            </a:r>
            <a:endParaRPr dirty="0"/>
          </a:p>
        </p:txBody>
      </p:sp>
      <p:sp>
        <p:nvSpPr>
          <p:cNvPr id="142" name="Google Shape;65;p15"/>
          <p:cNvSpPr txBox="1"/>
          <p:nvPr/>
        </p:nvSpPr>
        <p:spPr>
          <a:xfrm>
            <a:off x="2530224" y="2621278"/>
            <a:ext cx="2443373" cy="7821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1" tIns="91421" rIns="91421" bIns="91421">
            <a:normAutofit/>
          </a:bodyPr>
          <a:lstStyle>
            <a:lvl1pPr algn="ctr">
              <a:defRPr sz="1600">
                <a:solidFill>
                  <a:srgbClr val="FFFFFF"/>
                </a:solidFill>
                <a:latin typeface="Gilroy Regular"/>
                <a:ea typeface="Gilroy Regular"/>
                <a:cs typeface="Gilroy Regular"/>
                <a:sym typeface="Gilroy Regular"/>
              </a:defRPr>
            </a:lvl1pPr>
          </a:lstStyle>
          <a:p>
            <a:r>
              <a:rPr lang="en-US" dirty="0" err="1" smtClean="0"/>
              <a:t>Nizka</a:t>
            </a:r>
            <a:r>
              <a:rPr lang="en-US" dirty="0" smtClean="0"/>
              <a:t> </a:t>
            </a:r>
            <a:r>
              <a:rPr lang="en-US" dirty="0" err="1" smtClean="0"/>
              <a:t>úroveň</a:t>
            </a:r>
            <a:r>
              <a:rPr lang="en-US" dirty="0" smtClean="0"/>
              <a:t> </a:t>
            </a:r>
            <a:r>
              <a:rPr lang="en-US" dirty="0" err="1" smtClean="0"/>
              <a:t>vzrušenia</a:t>
            </a:r>
            <a:endParaRPr dirty="0"/>
          </a:p>
        </p:txBody>
      </p:sp>
      <p:sp>
        <p:nvSpPr>
          <p:cNvPr id="143" name="Google Shape;65;p15"/>
          <p:cNvSpPr txBox="1"/>
          <p:nvPr/>
        </p:nvSpPr>
        <p:spPr>
          <a:xfrm>
            <a:off x="310845" y="319123"/>
            <a:ext cx="5844627" cy="13470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1" tIns="91421" rIns="91421" bIns="91421">
            <a:normAutofit/>
          </a:bodyPr>
          <a:lstStyle/>
          <a:p>
            <a:pPr>
              <a:lnSpc>
                <a:spcPct val="90000"/>
              </a:lnSpc>
              <a:defRPr sz="2800">
                <a:solidFill>
                  <a:srgbClr val="FDEFCD"/>
                </a:solidFill>
                <a:latin typeface="Gilroy Bold"/>
                <a:ea typeface="Gilroy Bold"/>
                <a:cs typeface="Gilroy Bold"/>
                <a:sym typeface="Gilroy Bold"/>
              </a:defRPr>
            </a:pPr>
            <a:r>
              <a:rPr lang="en-US" dirty="0" err="1" smtClean="0"/>
              <a:t>Ako</a:t>
            </a:r>
            <a:r>
              <a:rPr lang="en-US" dirty="0" smtClean="0"/>
              <a:t> </a:t>
            </a:r>
            <a:r>
              <a:rPr lang="en-US" dirty="0" err="1" smtClean="0"/>
              <a:t>sa</a:t>
            </a:r>
            <a:r>
              <a:rPr lang="en-US" dirty="0" smtClean="0"/>
              <a:t> </a:t>
            </a:r>
            <a:r>
              <a:rPr lang="en-US" dirty="0" err="1" smtClean="0"/>
              <a:t>problémy</a:t>
            </a:r>
            <a:r>
              <a:rPr lang="en-US" dirty="0" smtClean="0"/>
              <a:t> </a:t>
            </a:r>
            <a:r>
              <a:rPr lang="en-US" dirty="0" err="1" smtClean="0"/>
              <a:t>prejavujú</a:t>
            </a:r>
            <a:r>
              <a:rPr lang="en-US" dirty="0" smtClean="0"/>
              <a:t> v </a:t>
            </a:r>
            <a:r>
              <a:rPr lang="en-US" dirty="0" err="1" smtClean="0"/>
              <a:t>sexuálnom</a:t>
            </a:r>
            <a:r>
              <a:rPr lang="en-US" dirty="0" smtClean="0"/>
              <a:t> </a:t>
            </a:r>
            <a:r>
              <a:rPr lang="en-US" dirty="0" err="1" smtClean="0"/>
              <a:t>živote</a:t>
            </a:r>
            <a:r>
              <a:rPr lang="en-US" dirty="0" smtClean="0"/>
              <a:t> </a:t>
            </a:r>
            <a:r>
              <a:rPr lang="en-US" dirty="0" err="1" smtClean="0"/>
              <a:t>ženy</a:t>
            </a:r>
            <a:r>
              <a:rPr dirty="0" smtClean="0"/>
              <a:t>:</a:t>
            </a:r>
            <a:endParaRPr dirty="0"/>
          </a:p>
        </p:txBody>
      </p:sp>
      <p:sp>
        <p:nvSpPr>
          <p:cNvPr id="144" name="Google Shape;65;p15"/>
          <p:cNvSpPr txBox="1"/>
          <p:nvPr/>
        </p:nvSpPr>
        <p:spPr>
          <a:xfrm>
            <a:off x="4986466" y="2621278"/>
            <a:ext cx="2443373" cy="7821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1" tIns="91421" rIns="91421" bIns="91421">
            <a:normAutofit/>
          </a:bodyPr>
          <a:lstStyle>
            <a:lvl1pPr>
              <a:lnSpc>
                <a:spcPct val="120000"/>
              </a:lnSpc>
              <a:defRPr sz="1600">
                <a:solidFill>
                  <a:srgbClr val="FFFFFF"/>
                </a:solidFill>
                <a:latin typeface="Gilroy Regular"/>
                <a:ea typeface="Gilroy Regular"/>
                <a:cs typeface="Gilroy Regular"/>
                <a:sym typeface="Gilroy Regular"/>
              </a:defRPr>
            </a:lvl1pPr>
          </a:lstStyle>
          <a:p>
            <a:r>
              <a:rPr lang="en-US" dirty="0" err="1" smtClean="0"/>
              <a:t>Nedostatok</a:t>
            </a:r>
            <a:r>
              <a:rPr lang="en-US" dirty="0" smtClean="0"/>
              <a:t> </a:t>
            </a:r>
            <a:r>
              <a:rPr lang="en-US" dirty="0" err="1" smtClean="0"/>
              <a:t>orgazmu</a:t>
            </a:r>
            <a:endParaRPr dirty="0"/>
          </a:p>
        </p:txBody>
      </p:sp>
      <p:pic>
        <p:nvPicPr>
          <p:cNvPr id="145" name="Изображение" descr="Изображение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339879" y="1801013"/>
            <a:ext cx="782159" cy="782166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013700" y="4782532"/>
            <a:ext cx="812800" cy="2037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Изображение" descr="Изображение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669993" y="1801017"/>
            <a:ext cx="782159" cy="782159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Изображение" descr="Изображение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009765" y="1801013"/>
            <a:ext cx="782159" cy="78216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hans-isaacson-FMRxOWDuVl8-unsplash.jpg" descr="hans-isaacson-FMRxOWDuVl8-unsplash.jpg">
            <a:hlinkClick r:id="rId3"/>
          </p:cNvPr>
          <p:cNvPicPr>
            <a:picLocks noChangeAspect="1"/>
          </p:cNvPicPr>
          <p:nvPr/>
        </p:nvPicPr>
        <p:blipFill>
          <a:blip r:embed="rId4">
            <a:alphaModFix amt="40603"/>
            <a:extLst/>
          </a:blip>
          <a:srcRect l="2433" t="2008" r="23792"/>
          <a:stretch>
            <a:fillRect/>
          </a:stretch>
        </p:blipFill>
        <p:spPr>
          <a:xfrm rot="16201293">
            <a:off x="1986387" y="-2014867"/>
            <a:ext cx="5147073" cy="916621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585" y="0"/>
                </a:moveTo>
                <a:lnTo>
                  <a:pt x="0" y="5"/>
                </a:lnTo>
                <a:lnTo>
                  <a:pt x="13" y="21600"/>
                </a:lnTo>
                <a:lnTo>
                  <a:pt x="21600" y="21600"/>
                </a:lnTo>
                <a:lnTo>
                  <a:pt x="21585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153" name="Google Shape;65;p15"/>
          <p:cNvSpPr txBox="1"/>
          <p:nvPr/>
        </p:nvSpPr>
        <p:spPr>
          <a:xfrm>
            <a:off x="1001865" y="2138945"/>
            <a:ext cx="2014424" cy="7484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1" tIns="91421" rIns="91421" bIns="91421">
            <a:normAutofit/>
          </a:bodyPr>
          <a:lstStyle>
            <a:lvl1pPr defTabSz="832102">
              <a:lnSpc>
                <a:spcPct val="120000"/>
              </a:lnSpc>
              <a:defRPr>
                <a:solidFill>
                  <a:srgbClr val="FCEDCC"/>
                </a:solidFill>
                <a:latin typeface="Gilroy Regular"/>
                <a:ea typeface="Gilroy Regular"/>
                <a:cs typeface="Gilroy Regular"/>
                <a:sym typeface="Gilroy Regular"/>
              </a:defRPr>
            </a:lvl1pPr>
          </a:lstStyle>
          <a:p>
            <a:r>
              <a:rPr lang="en-US" dirty="0" err="1" smtClean="0"/>
              <a:t>Problém</a:t>
            </a:r>
            <a:r>
              <a:rPr lang="en-US" dirty="0" smtClean="0"/>
              <a:t> so </a:t>
            </a:r>
            <a:r>
              <a:rPr lang="en-US" dirty="0" err="1" smtClean="0"/>
              <a:t>chcením</a:t>
            </a:r>
            <a:endParaRPr dirty="0"/>
          </a:p>
        </p:txBody>
      </p:sp>
      <p:sp>
        <p:nvSpPr>
          <p:cNvPr id="154" name="Google Shape;65;p15">
            <a:hlinkClick r:id="rId3"/>
          </p:cNvPr>
          <p:cNvSpPr txBox="1"/>
          <p:nvPr/>
        </p:nvSpPr>
        <p:spPr>
          <a:xfrm>
            <a:off x="359533" y="4686749"/>
            <a:ext cx="5148765" cy="3692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1" tIns="91421" rIns="91421" bIns="91421" anchor="b">
            <a:spAutoFit/>
          </a:bodyPr>
          <a:lstStyle/>
          <a:p>
            <a:pPr>
              <a:defRPr sz="1200">
                <a:solidFill>
                  <a:srgbClr val="FFFFFF"/>
                </a:solidFill>
                <a:latin typeface="Gilroy Regular"/>
                <a:ea typeface="Gilroy Regular"/>
                <a:cs typeface="Gilroy Regular"/>
                <a:sym typeface="Gilroy Regular"/>
              </a:defRPr>
            </a:pPr>
            <a:r>
              <a:rPr dirty="0" smtClean="0"/>
              <a:t>*</a:t>
            </a:r>
            <a:r>
              <a:rPr lang="en-US" u="sng" dirty="0" err="1" smtClean="0">
                <a:uFill>
                  <a:solidFill>
                    <a:srgbClr val="0000FF"/>
                  </a:solidFill>
                </a:uFill>
              </a:rPr>
              <a:t>Prečítajte</a:t>
            </a:r>
            <a:r>
              <a:rPr lang="en-US" u="sng" dirty="0" smtClean="0">
                <a:uFill>
                  <a:solidFill>
                    <a:srgbClr val="0000FF"/>
                  </a:solidFill>
                </a:uFill>
              </a:rPr>
              <a:t> </a:t>
            </a:r>
            <a:r>
              <a:rPr lang="en-US" u="sng" dirty="0" err="1" smtClean="0">
                <a:uFill>
                  <a:solidFill>
                    <a:srgbClr val="0000FF"/>
                  </a:solidFill>
                </a:uFill>
              </a:rPr>
              <a:t>si</a:t>
            </a:r>
            <a:r>
              <a:rPr lang="en-US" u="sng" dirty="0" smtClean="0">
                <a:uFill>
                  <a:solidFill>
                    <a:srgbClr val="0000FF"/>
                  </a:solidFill>
                </a:uFill>
              </a:rPr>
              <a:t> </a:t>
            </a:r>
            <a:r>
              <a:rPr lang="en-US" u="sng" dirty="0" err="1" smtClean="0">
                <a:uFill>
                  <a:solidFill>
                    <a:srgbClr val="0000FF"/>
                  </a:solidFill>
                </a:uFill>
              </a:rPr>
              <a:t>štúdiu</a:t>
            </a:r>
            <a:endParaRPr u="sng" dirty="0">
              <a:uFill>
                <a:solidFill>
                  <a:srgbClr val="0000FF"/>
                </a:solidFill>
              </a:uFill>
            </a:endParaRPr>
          </a:p>
        </p:txBody>
      </p:sp>
      <p:sp>
        <p:nvSpPr>
          <p:cNvPr id="155" name="Google Shape;65;p15"/>
          <p:cNvSpPr txBox="1"/>
          <p:nvPr/>
        </p:nvSpPr>
        <p:spPr>
          <a:xfrm>
            <a:off x="1021384" y="3727329"/>
            <a:ext cx="2127265" cy="6475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1" tIns="91421" rIns="91421" bIns="91421">
            <a:normAutofit/>
          </a:bodyPr>
          <a:lstStyle>
            <a:lvl1pPr defTabSz="832102">
              <a:lnSpc>
                <a:spcPct val="120000"/>
              </a:lnSpc>
              <a:defRPr>
                <a:solidFill>
                  <a:srgbClr val="FCEDCC"/>
                </a:solidFill>
                <a:latin typeface="Gilroy Regular"/>
                <a:ea typeface="Gilroy Regular"/>
                <a:cs typeface="Gilroy Regular"/>
                <a:sym typeface="Gilroy Regular"/>
              </a:defRPr>
            </a:lvl1pPr>
          </a:lstStyle>
          <a:p>
            <a:r>
              <a:rPr lang="en-US" dirty="0" err="1" smtClean="0"/>
              <a:t>Problém</a:t>
            </a:r>
            <a:r>
              <a:rPr lang="en-US" dirty="0" smtClean="0"/>
              <a:t> s </a:t>
            </a:r>
            <a:r>
              <a:rPr lang="en-US" dirty="0" err="1" smtClean="0"/>
              <a:t>vlhosťou</a:t>
            </a:r>
            <a:endParaRPr dirty="0"/>
          </a:p>
        </p:txBody>
      </p:sp>
      <p:sp>
        <p:nvSpPr>
          <p:cNvPr id="156" name="Google Shape;65;p15"/>
          <p:cNvSpPr txBox="1"/>
          <p:nvPr/>
        </p:nvSpPr>
        <p:spPr>
          <a:xfrm>
            <a:off x="1027627" y="2927624"/>
            <a:ext cx="2350537" cy="7143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1" tIns="91421" rIns="91421" bIns="91421">
            <a:normAutofit/>
          </a:bodyPr>
          <a:lstStyle>
            <a:lvl1pPr defTabSz="832102">
              <a:lnSpc>
                <a:spcPct val="120000"/>
              </a:lnSpc>
              <a:defRPr>
                <a:solidFill>
                  <a:srgbClr val="FCEDCC"/>
                </a:solidFill>
                <a:latin typeface="Gilroy Regular"/>
                <a:ea typeface="Gilroy Regular"/>
                <a:cs typeface="Gilroy Regular"/>
                <a:sym typeface="Gilroy Regular"/>
              </a:defRPr>
            </a:lvl1pPr>
          </a:lstStyle>
          <a:p>
            <a:r>
              <a:rPr lang="en-US" dirty="0" err="1" smtClean="0"/>
              <a:t>Problém</a:t>
            </a:r>
            <a:r>
              <a:rPr lang="en-US" dirty="0" smtClean="0"/>
              <a:t> so </a:t>
            </a:r>
            <a:r>
              <a:rPr lang="en-US" dirty="0" err="1" smtClean="0"/>
              <a:t>vzrušením</a:t>
            </a:r>
            <a:endParaRPr dirty="0"/>
          </a:p>
        </p:txBody>
      </p:sp>
      <p:sp>
        <p:nvSpPr>
          <p:cNvPr id="157" name="Google Shape;65;p15"/>
          <p:cNvSpPr txBox="1"/>
          <p:nvPr/>
        </p:nvSpPr>
        <p:spPr>
          <a:xfrm>
            <a:off x="4850459" y="2152810"/>
            <a:ext cx="2265235" cy="8109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1" tIns="91421" rIns="91421" bIns="91421">
            <a:normAutofit/>
          </a:bodyPr>
          <a:lstStyle>
            <a:lvl1pPr defTabSz="832102">
              <a:lnSpc>
                <a:spcPct val="120000"/>
              </a:lnSpc>
              <a:defRPr>
                <a:solidFill>
                  <a:srgbClr val="FCEDCC"/>
                </a:solidFill>
                <a:latin typeface="Gilroy Regular"/>
                <a:ea typeface="Gilroy Regular"/>
                <a:cs typeface="Gilroy Regular"/>
                <a:sym typeface="Gilroy Regular"/>
              </a:defRPr>
            </a:lvl1pPr>
          </a:lstStyle>
          <a:p>
            <a:r>
              <a:rPr lang="en-US" dirty="0" err="1" smtClean="0"/>
              <a:t>Problém</a:t>
            </a:r>
            <a:r>
              <a:rPr lang="en-US" dirty="0" smtClean="0"/>
              <a:t> s </a:t>
            </a:r>
            <a:r>
              <a:rPr lang="en-US" dirty="0" err="1" smtClean="0"/>
              <a:t>orgazmom</a:t>
            </a:r>
            <a:endParaRPr dirty="0"/>
          </a:p>
        </p:txBody>
      </p:sp>
      <p:sp>
        <p:nvSpPr>
          <p:cNvPr id="158" name="Google Shape;65;p15"/>
          <p:cNvSpPr txBox="1"/>
          <p:nvPr/>
        </p:nvSpPr>
        <p:spPr>
          <a:xfrm>
            <a:off x="4850010" y="3733000"/>
            <a:ext cx="2127266" cy="6475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1" tIns="91421" rIns="91421" bIns="91421">
            <a:normAutofit/>
          </a:bodyPr>
          <a:lstStyle>
            <a:lvl1pPr defTabSz="832102">
              <a:lnSpc>
                <a:spcPct val="120000"/>
              </a:lnSpc>
              <a:defRPr>
                <a:solidFill>
                  <a:srgbClr val="FCEDCC"/>
                </a:solidFill>
                <a:latin typeface="Gilroy Regular"/>
                <a:ea typeface="Gilroy Regular"/>
                <a:cs typeface="Gilroy Regular"/>
                <a:sym typeface="Gilroy Regular"/>
              </a:defRPr>
            </a:lvl1pPr>
          </a:lstStyle>
          <a:p>
            <a:r>
              <a:rPr lang="en-US" dirty="0" err="1" smtClean="0"/>
              <a:t>Problém</a:t>
            </a:r>
            <a:r>
              <a:rPr lang="en-US" dirty="0" smtClean="0"/>
              <a:t> s </a:t>
            </a:r>
            <a:r>
              <a:rPr lang="en-US" dirty="0" err="1" smtClean="0"/>
              <a:t>bolesťou</a:t>
            </a:r>
            <a:endParaRPr dirty="0"/>
          </a:p>
        </p:txBody>
      </p:sp>
      <p:sp>
        <p:nvSpPr>
          <p:cNvPr id="159" name="Google Shape;65;p15"/>
          <p:cNvSpPr txBox="1"/>
          <p:nvPr/>
        </p:nvSpPr>
        <p:spPr>
          <a:xfrm>
            <a:off x="4848462" y="2927728"/>
            <a:ext cx="2744317" cy="8109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1" tIns="91421" rIns="91421" bIns="91421">
            <a:normAutofit/>
          </a:bodyPr>
          <a:lstStyle>
            <a:lvl1pPr defTabSz="832102">
              <a:lnSpc>
                <a:spcPct val="120000"/>
              </a:lnSpc>
              <a:defRPr>
                <a:solidFill>
                  <a:srgbClr val="FCEDCC"/>
                </a:solidFill>
                <a:latin typeface="Gilroy Regular"/>
                <a:ea typeface="Gilroy Regular"/>
                <a:cs typeface="Gilroy Regular"/>
                <a:sym typeface="Gilroy Regular"/>
              </a:defRPr>
            </a:lvl1pPr>
          </a:lstStyle>
          <a:p>
            <a:r>
              <a:rPr lang="en-US" dirty="0" err="1" smtClean="0"/>
              <a:t>Problém</a:t>
            </a:r>
            <a:r>
              <a:rPr lang="en-US" dirty="0" smtClean="0"/>
              <a:t> s </a:t>
            </a:r>
            <a:r>
              <a:rPr lang="en-US" dirty="0" err="1" smtClean="0"/>
              <a:t>uspokojením</a:t>
            </a:r>
            <a:endParaRPr dirty="0"/>
          </a:p>
        </p:txBody>
      </p:sp>
      <p:pic>
        <p:nvPicPr>
          <p:cNvPr id="160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013700" y="4782532"/>
            <a:ext cx="812800" cy="2037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Изображение" descr="Изображение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18006" y="2107580"/>
            <a:ext cx="540283" cy="54028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2" name="Изображение" descr="Изображение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418006" y="2897029"/>
            <a:ext cx="542624" cy="54262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3" name="Изображение" descr="Изображение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418006" y="3688820"/>
            <a:ext cx="540283" cy="54028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Изображение" descr="Изображение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4218108" y="2096429"/>
            <a:ext cx="548204" cy="548204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Изображение" descr="Изображение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4203663" y="2872726"/>
            <a:ext cx="569846" cy="5698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6" name="Изображение" descr="Изображение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4216486" y="3675240"/>
            <a:ext cx="551202" cy="551206"/>
          </a:xfrm>
          <a:prstGeom prst="rect">
            <a:avLst/>
          </a:prstGeom>
          <a:ln w="12700">
            <a:miter lim="400000"/>
          </a:ln>
        </p:spPr>
      </p:pic>
      <p:sp>
        <p:nvSpPr>
          <p:cNvPr id="167" name="Google Shape;65;p15"/>
          <p:cNvSpPr txBox="1">
            <a:spLocks noGrp="1"/>
          </p:cNvSpPr>
          <p:nvPr>
            <p:ph type="ctrTitle"/>
          </p:nvPr>
        </p:nvSpPr>
        <p:spPr>
          <a:xfrm>
            <a:off x="299696" y="319125"/>
            <a:ext cx="7139955" cy="1660382"/>
          </a:xfrm>
          <a:prstGeom prst="rect">
            <a:avLst/>
          </a:prstGeom>
        </p:spPr>
        <p:txBody>
          <a:bodyPr anchor="t"/>
          <a:lstStyle/>
          <a:p>
            <a:pPr algn="l">
              <a:lnSpc>
                <a:spcPct val="90000"/>
              </a:lnSpc>
              <a:defRPr sz="2800">
                <a:solidFill>
                  <a:srgbClr val="FFEFDD"/>
                </a:solidFill>
                <a:latin typeface="Gilroy Bold"/>
                <a:ea typeface="Gilroy Bold"/>
                <a:cs typeface="Gilroy Bold"/>
                <a:sym typeface="Gilroy Bold"/>
              </a:defRPr>
            </a:pPr>
            <a:r>
              <a:rPr lang="en-US" dirty="0" err="1" smtClean="0"/>
              <a:t>Aké</a:t>
            </a:r>
            <a:r>
              <a:rPr lang="en-US" dirty="0" smtClean="0"/>
              <a:t> </a:t>
            </a:r>
            <a:r>
              <a:rPr lang="en-US" dirty="0" err="1" smtClean="0"/>
              <a:t>problémy</a:t>
            </a:r>
            <a:r>
              <a:rPr lang="en-US" dirty="0" smtClean="0"/>
              <a:t> v </a:t>
            </a:r>
            <a:r>
              <a:rPr lang="en-US" dirty="0" err="1" smtClean="0"/>
              <a:t>sexuálnom</a:t>
            </a:r>
            <a:r>
              <a:rPr lang="en-US" dirty="0" smtClean="0"/>
              <a:t> </a:t>
            </a:r>
            <a:r>
              <a:rPr lang="en-US" dirty="0" err="1" smtClean="0"/>
              <a:t>živote</a:t>
            </a:r>
            <a:r>
              <a:rPr lang="en-US" dirty="0" smtClean="0"/>
              <a:t> </a:t>
            </a:r>
            <a:r>
              <a:rPr lang="en-US" dirty="0" err="1" smtClean="0"/>
              <a:t>najčastejšie</a:t>
            </a:r>
            <a:r>
              <a:rPr lang="en-US" dirty="0" smtClean="0"/>
              <a:t> </a:t>
            </a:r>
            <a:r>
              <a:rPr lang="en-US" dirty="0" err="1" smtClean="0"/>
              <a:t>trápia</a:t>
            </a:r>
            <a:r>
              <a:rPr lang="en-US" dirty="0" smtClean="0"/>
              <a:t> </a:t>
            </a:r>
            <a:r>
              <a:rPr lang="en-US" dirty="0" err="1" smtClean="0"/>
              <a:t>ženy</a:t>
            </a:r>
            <a:r>
              <a:rPr lang="en-US" dirty="0" smtClean="0"/>
              <a:t>:</a:t>
            </a:r>
            <a:endParaRPr dirty="0"/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25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martin-sanchez-rFh890jKgcs-unsplash.jpg" descr="martin-sanchez-rFh890jKgcs-unsplash.jpg"/>
          <p:cNvPicPr>
            <a:picLocks noChangeAspect="1"/>
          </p:cNvPicPr>
          <p:nvPr/>
        </p:nvPicPr>
        <p:blipFill>
          <a:blip r:embed="rId3">
            <a:extLst/>
          </a:blip>
          <a:srcRect l="4216" t="52204" r="2110" b="9505"/>
          <a:stretch>
            <a:fillRect/>
          </a:stretch>
        </p:blipFill>
        <p:spPr>
          <a:xfrm>
            <a:off x="-29498" y="-58993"/>
            <a:ext cx="9173370" cy="52502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" y="0"/>
                </a:moveTo>
                <a:lnTo>
                  <a:pt x="0" y="21598"/>
                </a:lnTo>
                <a:lnTo>
                  <a:pt x="21593" y="21600"/>
                </a:lnTo>
                <a:lnTo>
                  <a:pt x="21600" y="2"/>
                </a:lnTo>
                <a:lnTo>
                  <a:pt x="7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172" name="Рисунок 6" descr="Рисунок 6"/>
          <p:cNvPicPr>
            <a:picLocks noChangeAspect="1"/>
          </p:cNvPicPr>
          <p:nvPr/>
        </p:nvPicPr>
        <p:blipFill>
          <a:blip r:embed="rId4">
            <a:extLst/>
          </a:blip>
          <a:srcRect l="84" t="20248" r="32154" b="11992"/>
          <a:stretch>
            <a:fillRect/>
          </a:stretch>
        </p:blipFill>
        <p:spPr>
          <a:xfrm>
            <a:off x="-452814" y="-308624"/>
            <a:ext cx="10020129" cy="5635924"/>
          </a:xfrm>
          <a:prstGeom prst="rect">
            <a:avLst/>
          </a:prstGeom>
          <a:ln w="12700">
            <a:miter lim="400000"/>
          </a:ln>
        </p:spPr>
      </p:pic>
      <p:sp>
        <p:nvSpPr>
          <p:cNvPr id="173" name="Google Shape;65;p15"/>
          <p:cNvSpPr txBox="1">
            <a:spLocks noGrp="1"/>
          </p:cNvSpPr>
          <p:nvPr>
            <p:ph type="title"/>
          </p:nvPr>
        </p:nvSpPr>
        <p:spPr>
          <a:xfrm>
            <a:off x="266243" y="207616"/>
            <a:ext cx="7139955" cy="1498523"/>
          </a:xfrm>
          <a:prstGeom prst="rect">
            <a:avLst/>
          </a:prstGeom>
        </p:spPr>
        <p:txBody>
          <a:bodyPr anchor="t"/>
          <a:lstStyle/>
          <a:p>
            <a:pPr algn="l">
              <a:defRPr sz="2800" b="1">
                <a:solidFill>
                  <a:srgbClr val="FFFFFF"/>
                </a:solidFill>
                <a:latin typeface="Gilroy Bold"/>
                <a:ea typeface="Gilroy Bold"/>
                <a:cs typeface="Gilroy Bold"/>
                <a:sym typeface="Gilroy Bold"/>
              </a:defRPr>
            </a:pPr>
            <a:r>
              <a:rPr lang="en-US" dirty="0" err="1" smtClean="0"/>
              <a:t>Zníženie</a:t>
            </a:r>
            <a:r>
              <a:rPr lang="en-US" dirty="0" smtClean="0"/>
              <a:t> </a:t>
            </a:r>
            <a:r>
              <a:rPr lang="en-US" dirty="0" err="1" smtClean="0"/>
              <a:t>libida</a:t>
            </a:r>
            <a:r>
              <a:rPr lang="en-US" dirty="0" smtClean="0"/>
              <a:t> </a:t>
            </a:r>
            <a:r>
              <a:rPr lang="en-US" dirty="0" err="1" smtClean="0"/>
              <a:t>sa</a:t>
            </a:r>
            <a:r>
              <a:rPr lang="en-US" dirty="0" smtClean="0"/>
              <a:t> </a:t>
            </a:r>
            <a:r>
              <a:rPr lang="en-US" dirty="0" err="1" smtClean="0"/>
              <a:t>môže</a:t>
            </a:r>
            <a:r>
              <a:rPr lang="en-US" dirty="0" smtClean="0"/>
              <a:t> </a:t>
            </a:r>
            <a:r>
              <a:rPr lang="en-US" dirty="0" err="1" smtClean="0"/>
              <a:t>objaviť</a:t>
            </a:r>
            <a:r>
              <a:rPr lang="en-US" dirty="0" smtClean="0"/>
              <a:t> v </a:t>
            </a:r>
            <a:r>
              <a:rPr lang="en-US" dirty="0" err="1" smtClean="0"/>
              <a:t>dôsledku</a:t>
            </a:r>
            <a:r>
              <a:rPr dirty="0" smtClean="0"/>
              <a:t>:</a:t>
            </a:r>
            <a:endParaRPr dirty="0"/>
          </a:p>
        </p:txBody>
      </p:sp>
      <p:sp>
        <p:nvSpPr>
          <p:cNvPr id="174" name="Google Shape;65;p15"/>
          <p:cNvSpPr txBox="1"/>
          <p:nvPr/>
        </p:nvSpPr>
        <p:spPr>
          <a:xfrm>
            <a:off x="1025205" y="2166479"/>
            <a:ext cx="2593187" cy="4836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1" tIns="91421" rIns="91421" bIns="91421">
            <a:normAutofit/>
          </a:bodyPr>
          <a:lstStyle>
            <a:lvl1pPr>
              <a:defRPr>
                <a:solidFill>
                  <a:srgbClr val="FFFFFF"/>
                </a:solidFill>
                <a:latin typeface="Gilroy Regular"/>
                <a:ea typeface="Gilroy Regular"/>
                <a:cs typeface="Gilroy Regular"/>
                <a:sym typeface="Gilroy Regular"/>
              </a:defRPr>
            </a:lvl1pPr>
          </a:lstStyle>
          <a:p>
            <a:r>
              <a:rPr lang="en-US" dirty="0" err="1" smtClean="0"/>
              <a:t>stresu</a:t>
            </a:r>
            <a:endParaRPr dirty="0"/>
          </a:p>
        </p:txBody>
      </p:sp>
      <p:sp>
        <p:nvSpPr>
          <p:cNvPr id="175" name="Google Shape;65;p15"/>
          <p:cNvSpPr txBox="1"/>
          <p:nvPr/>
        </p:nvSpPr>
        <p:spPr>
          <a:xfrm>
            <a:off x="1025088" y="2948670"/>
            <a:ext cx="2369916" cy="4660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1" tIns="91421" rIns="91421" bIns="91421">
            <a:normAutofit/>
          </a:bodyPr>
          <a:lstStyle>
            <a:lvl1pPr>
              <a:defRPr>
                <a:solidFill>
                  <a:srgbClr val="FFFFFF"/>
                </a:solidFill>
                <a:latin typeface="Gilroy Regular"/>
                <a:ea typeface="Gilroy Regular"/>
                <a:cs typeface="Gilroy Regular"/>
                <a:sym typeface="Gilroy Regular"/>
              </a:defRPr>
            </a:lvl1pPr>
          </a:lstStyle>
          <a:p>
            <a:r>
              <a:rPr lang="en-US" dirty="0" err="1"/>
              <a:t>n</a:t>
            </a:r>
            <a:r>
              <a:rPr lang="en-US" dirty="0" err="1" smtClean="0"/>
              <a:t>edostatku</a:t>
            </a:r>
            <a:r>
              <a:rPr lang="en-US" dirty="0" smtClean="0"/>
              <a:t> </a:t>
            </a:r>
            <a:r>
              <a:rPr lang="en-US" dirty="0" err="1" smtClean="0"/>
              <a:t>spánku</a:t>
            </a:r>
            <a:endParaRPr dirty="0"/>
          </a:p>
        </p:txBody>
      </p:sp>
      <p:sp>
        <p:nvSpPr>
          <p:cNvPr id="176" name="Google Shape;65;p15"/>
          <p:cNvSpPr txBox="1"/>
          <p:nvPr/>
        </p:nvSpPr>
        <p:spPr>
          <a:xfrm>
            <a:off x="1011389" y="3680088"/>
            <a:ext cx="3145008" cy="8123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1" tIns="91421" rIns="91421" bIns="91421">
            <a:normAutofit/>
          </a:bodyPr>
          <a:lstStyle/>
          <a:p>
            <a:pPr>
              <a:lnSpc>
                <a:spcPct val="90000"/>
              </a:lnSpc>
              <a:defRPr>
                <a:solidFill>
                  <a:srgbClr val="FFFFFF"/>
                </a:solidFill>
                <a:latin typeface="Gilroy Regular"/>
                <a:ea typeface="Gilroy Regular"/>
                <a:cs typeface="Gilroy Regular"/>
                <a:sym typeface="Gilroy Regular"/>
              </a:defRPr>
            </a:pPr>
            <a:r>
              <a:rPr lang="en-US" dirty="0" err="1" smtClean="0"/>
              <a:t>nevyváženej</a:t>
            </a:r>
            <a:r>
              <a:rPr lang="en-US" dirty="0" smtClean="0"/>
              <a:t> </a:t>
            </a:r>
            <a:r>
              <a:rPr lang="en-US" dirty="0" err="1" smtClean="0"/>
              <a:t>stravy</a:t>
            </a:r>
            <a:endParaRPr dirty="0"/>
          </a:p>
        </p:txBody>
      </p:sp>
      <p:sp>
        <p:nvSpPr>
          <p:cNvPr id="177" name="Google Shape;65;p15"/>
          <p:cNvSpPr txBox="1"/>
          <p:nvPr/>
        </p:nvSpPr>
        <p:spPr>
          <a:xfrm>
            <a:off x="4871442" y="2148364"/>
            <a:ext cx="2593187" cy="4836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1" tIns="91421" rIns="91421" bIns="91421">
            <a:normAutofit/>
          </a:bodyPr>
          <a:lstStyle>
            <a:lvl1pPr>
              <a:lnSpc>
                <a:spcPct val="120000"/>
              </a:lnSpc>
              <a:defRPr>
                <a:solidFill>
                  <a:srgbClr val="FFFFFF"/>
                </a:solidFill>
                <a:latin typeface="Gilroy Regular"/>
                <a:ea typeface="Gilroy Regular"/>
                <a:cs typeface="Gilroy Regular"/>
                <a:sym typeface="Gilroy Regular"/>
              </a:defRPr>
            </a:lvl1pPr>
          </a:lstStyle>
          <a:p>
            <a:r>
              <a:rPr lang="en-US" dirty="0" err="1" smtClean="0"/>
              <a:t>prepracovanosti</a:t>
            </a:r>
            <a:r>
              <a:rPr dirty="0" smtClean="0"/>
              <a:t> </a:t>
            </a:r>
            <a:endParaRPr dirty="0"/>
          </a:p>
        </p:txBody>
      </p:sp>
      <p:sp>
        <p:nvSpPr>
          <p:cNvPr id="178" name="Google Shape;65;p15"/>
          <p:cNvSpPr txBox="1"/>
          <p:nvPr/>
        </p:nvSpPr>
        <p:spPr>
          <a:xfrm>
            <a:off x="4857629" y="2861263"/>
            <a:ext cx="2827215" cy="812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1" tIns="91421" rIns="91421" bIns="91421">
            <a:normAutofit/>
          </a:bodyPr>
          <a:lstStyle/>
          <a:p>
            <a:pPr>
              <a:defRPr>
                <a:solidFill>
                  <a:srgbClr val="FFFFFF"/>
                </a:solidFill>
                <a:latin typeface="Gilroy Regular"/>
                <a:ea typeface="Gilroy Regular"/>
                <a:cs typeface="Gilroy Regular"/>
                <a:sym typeface="Gilroy Regular"/>
              </a:defRPr>
            </a:pPr>
            <a:r>
              <a:rPr lang="en-US" dirty="0" err="1"/>
              <a:t>z</a:t>
            </a:r>
            <a:r>
              <a:rPr lang="en-US" dirty="0" err="1" smtClean="0"/>
              <a:t>lých</a:t>
            </a:r>
            <a:r>
              <a:rPr lang="en-US" dirty="0" smtClean="0"/>
              <a:t> </a:t>
            </a:r>
            <a:r>
              <a:rPr lang="en-US" dirty="0" err="1" smtClean="0"/>
              <a:t>návykov</a:t>
            </a:r>
            <a:r>
              <a:rPr dirty="0"/>
              <a:t/>
            </a:r>
            <a:br>
              <a:rPr dirty="0"/>
            </a:br>
            <a:r>
              <a:rPr dirty="0" smtClean="0"/>
              <a:t>(</a:t>
            </a:r>
            <a:r>
              <a:rPr lang="en-US" dirty="0" err="1" smtClean="0"/>
              <a:t>fajčenie</a:t>
            </a:r>
            <a:r>
              <a:rPr dirty="0" smtClean="0"/>
              <a:t>, </a:t>
            </a:r>
            <a:r>
              <a:rPr lang="en-US" dirty="0" err="1" smtClean="0"/>
              <a:t>pitie</a:t>
            </a:r>
            <a:r>
              <a:rPr lang="en-US" dirty="0" smtClean="0"/>
              <a:t> </a:t>
            </a:r>
            <a:r>
              <a:rPr lang="en-US" dirty="0" err="1" smtClean="0"/>
              <a:t>alkoholu</a:t>
            </a:r>
            <a:r>
              <a:rPr dirty="0" smtClean="0"/>
              <a:t>)</a:t>
            </a:r>
            <a:endParaRPr dirty="0"/>
          </a:p>
        </p:txBody>
      </p:sp>
      <p:sp>
        <p:nvSpPr>
          <p:cNvPr id="179" name="Google Shape;65;p15"/>
          <p:cNvSpPr txBox="1"/>
          <p:nvPr/>
        </p:nvSpPr>
        <p:spPr>
          <a:xfrm>
            <a:off x="4857629" y="3654973"/>
            <a:ext cx="3145007" cy="812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1" tIns="91421" rIns="91421" bIns="91421">
            <a:normAutofit/>
          </a:bodyPr>
          <a:lstStyle/>
          <a:p>
            <a:pPr>
              <a:defRPr>
                <a:solidFill>
                  <a:srgbClr val="FFFFFF"/>
                </a:solidFill>
                <a:latin typeface="Gilroy Regular"/>
                <a:ea typeface="Gilroy Regular"/>
                <a:cs typeface="Gilroy Regular"/>
                <a:sym typeface="Gilroy Regular"/>
              </a:defRPr>
            </a:pPr>
            <a:r>
              <a:rPr lang="en-US" dirty="0" err="1" smtClean="0"/>
              <a:t>psychickej</a:t>
            </a:r>
            <a:r>
              <a:rPr lang="en-US" dirty="0" smtClean="0"/>
              <a:t> a </a:t>
            </a:r>
            <a:r>
              <a:rPr lang="en-US" dirty="0" err="1" smtClean="0"/>
              <a:t>fyzickej</a:t>
            </a:r>
            <a:r>
              <a:rPr lang="en-US" dirty="0" smtClean="0"/>
              <a:t> </a:t>
            </a:r>
            <a:r>
              <a:rPr lang="en-US" dirty="0" err="1" smtClean="0"/>
              <a:t>záťaže</a:t>
            </a:r>
            <a:endParaRPr dirty="0"/>
          </a:p>
        </p:txBody>
      </p:sp>
      <p:pic>
        <p:nvPicPr>
          <p:cNvPr id="180" name="image3.png" descr="image3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013700" y="4782532"/>
            <a:ext cx="812800" cy="2037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81" name="Изображение" descr="Изображение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215472" y="2892819"/>
            <a:ext cx="544245" cy="5442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2" name="Изображение" descr="Изображение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402893" y="2100384"/>
            <a:ext cx="544244" cy="544248"/>
          </a:xfrm>
          <a:prstGeom prst="rect">
            <a:avLst/>
          </a:prstGeom>
          <a:ln w="12700">
            <a:miter lim="400000"/>
          </a:ln>
        </p:spPr>
      </p:pic>
      <p:pic>
        <p:nvPicPr>
          <p:cNvPr id="183" name="Изображение" descr="Изображение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402893" y="2892819"/>
            <a:ext cx="544244" cy="54425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4" name="Изображение" descr="Изображение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402893" y="3696408"/>
            <a:ext cx="542454" cy="542459"/>
          </a:xfrm>
          <a:prstGeom prst="rect">
            <a:avLst/>
          </a:prstGeom>
          <a:ln w="12700">
            <a:miter lim="400000"/>
          </a:ln>
        </p:spPr>
      </p:pic>
      <p:pic>
        <p:nvPicPr>
          <p:cNvPr id="185" name="Изображение" descr="Изображение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4199035" y="2096428"/>
            <a:ext cx="549531" cy="549536"/>
          </a:xfrm>
          <a:prstGeom prst="rect">
            <a:avLst/>
          </a:prstGeom>
          <a:ln w="12700">
            <a:miter lim="400000"/>
          </a:ln>
        </p:spPr>
      </p:pic>
      <p:pic>
        <p:nvPicPr>
          <p:cNvPr id="186" name="Изображение" descr="Изображение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4221336" y="3689329"/>
            <a:ext cx="549532" cy="54953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F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65;p15"/>
          <p:cNvSpPr txBox="1"/>
          <p:nvPr/>
        </p:nvSpPr>
        <p:spPr>
          <a:xfrm>
            <a:off x="3968448" y="4272445"/>
            <a:ext cx="4830284" cy="7952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1" tIns="91421" rIns="91421" bIns="91421" anchor="b">
            <a:normAutofit/>
          </a:bodyPr>
          <a:lstStyle/>
          <a:p>
            <a:pPr>
              <a:defRPr sz="1200">
                <a:solidFill>
                  <a:srgbClr val="404040"/>
                </a:solidFill>
                <a:latin typeface="Gilroy Regular"/>
                <a:ea typeface="Gilroy Regular"/>
                <a:cs typeface="Gilroy Regular"/>
                <a:sym typeface="Gilroy Regular"/>
              </a:defRPr>
            </a:pPr>
            <a:r>
              <a:rPr dirty="0"/>
              <a:t> </a:t>
            </a:r>
            <a:r>
              <a:rPr dirty="0" smtClean="0"/>
              <a:t>*</a:t>
            </a:r>
            <a:r>
              <a:rPr lang="en-US" u="sng" dirty="0" err="1" smtClean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</a:rPr>
              <a:t>prečítajte</a:t>
            </a:r>
            <a:r>
              <a:rPr lang="en-US" u="sng" dirty="0" smtClean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</a:rPr>
              <a:t> </a:t>
            </a:r>
            <a:r>
              <a:rPr lang="en-US" u="sng" dirty="0" err="1" smtClean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</a:rPr>
              <a:t>si</a:t>
            </a:r>
            <a:r>
              <a:rPr lang="en-US" u="sng" dirty="0" smtClean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</a:rPr>
              <a:t> </a:t>
            </a:r>
            <a:r>
              <a:rPr lang="en-US" u="sng" dirty="0" err="1" smtClean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</a:rPr>
              <a:t>štúdiu</a:t>
            </a:r>
            <a:endParaRPr dirty="0">
              <a:solidFill>
                <a:srgbClr val="4E9BAC"/>
              </a:solidFill>
              <a:uFill>
                <a:solidFill>
                  <a:srgbClr val="0000FF"/>
                </a:solidFill>
              </a:uFill>
            </a:endParaRPr>
          </a:p>
          <a:p>
            <a:pPr>
              <a:defRPr sz="1200">
                <a:solidFill>
                  <a:srgbClr val="404040"/>
                </a:solidFill>
                <a:latin typeface="Gilroy Regular"/>
                <a:ea typeface="Gilroy Regular"/>
                <a:cs typeface="Gilroy Regular"/>
                <a:sym typeface="Gilroy Regular"/>
              </a:defRPr>
            </a:pPr>
            <a:r>
              <a:rPr dirty="0" smtClean="0"/>
              <a:t>**</a:t>
            </a:r>
            <a:r>
              <a:rPr lang="en-US" u="sng" dirty="0" err="1" smtClean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2"/>
              </a:rPr>
              <a:t>prečítajtesi</a:t>
            </a:r>
            <a:r>
              <a:rPr lang="en-US" u="sng" dirty="0" smtClean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2"/>
              </a:rPr>
              <a:t> </a:t>
            </a:r>
            <a:r>
              <a:rPr lang="en-US" u="sng" dirty="0" err="1" smtClean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2"/>
              </a:rPr>
              <a:t>štúdiu</a:t>
            </a:r>
            <a:endParaRPr u="sng" dirty="0">
              <a:solidFill>
                <a:srgbClr val="0000FF"/>
              </a:solidFill>
              <a:uFill>
                <a:solidFill>
                  <a:srgbClr val="0000FF"/>
                </a:solidFill>
              </a:uFill>
              <a:hlinkClick r:id="rId2"/>
            </a:endParaRPr>
          </a:p>
        </p:txBody>
      </p:sp>
      <p:pic>
        <p:nvPicPr>
          <p:cNvPr id="191" name="image10.png" descr="image1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013700" y="4782446"/>
            <a:ext cx="812800" cy="203775"/>
          </a:xfrm>
          <a:prstGeom prst="rect">
            <a:avLst/>
          </a:prstGeom>
          <a:ln w="12700">
            <a:miter lim="400000"/>
          </a:ln>
        </p:spPr>
      </p:pic>
      <p:sp>
        <p:nvSpPr>
          <p:cNvPr id="192" name="Google Shape;65;p15"/>
          <p:cNvSpPr txBox="1"/>
          <p:nvPr/>
        </p:nvSpPr>
        <p:spPr>
          <a:xfrm>
            <a:off x="4858191" y="2586819"/>
            <a:ext cx="3968310" cy="21403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1" tIns="91421" rIns="91421" bIns="91421">
            <a:normAutofit/>
          </a:bodyPr>
          <a:lstStyle/>
          <a:p>
            <a:pPr>
              <a:lnSpc>
                <a:spcPct val="120000"/>
              </a:lnSpc>
              <a:defRPr>
                <a:solidFill>
                  <a:srgbClr val="CB3E6F"/>
                </a:solidFill>
                <a:latin typeface="Gilroy Bold"/>
                <a:ea typeface="Gilroy Bold"/>
                <a:cs typeface="Gilroy Bold"/>
                <a:sym typeface="Gilroy Bold"/>
              </a:defRPr>
            </a:pPr>
            <a:r>
              <a:rPr lang="en-US" dirty="0" err="1" smtClean="0"/>
              <a:t>Klimaktérium</a:t>
            </a:r>
            <a:endParaRPr dirty="0"/>
          </a:p>
          <a:p>
            <a:pPr>
              <a:lnSpc>
                <a:spcPct val="120000"/>
              </a:lnSpc>
              <a:defRPr>
                <a:solidFill>
                  <a:srgbClr val="404040"/>
                </a:solidFill>
                <a:latin typeface="Gilroy Regular"/>
                <a:ea typeface="Gilroy Regular"/>
                <a:cs typeface="Gilroy Regular"/>
                <a:sym typeface="Gilroy Regular"/>
              </a:defRPr>
            </a:pPr>
            <a:r>
              <a:rPr lang="en-US" dirty="0" err="1" smtClean="0"/>
              <a:t>Nepríjemné</a:t>
            </a:r>
            <a:r>
              <a:rPr lang="en-US" dirty="0" smtClean="0"/>
              <a:t> </a:t>
            </a:r>
            <a:r>
              <a:rPr lang="en-US" dirty="0" err="1" smtClean="0"/>
              <a:t>príznaky</a:t>
            </a:r>
            <a:r>
              <a:rPr lang="en-US" dirty="0" smtClean="0"/>
              <a:t> </a:t>
            </a:r>
            <a:r>
              <a:rPr lang="en-US" dirty="0" err="1" smtClean="0"/>
              <a:t>menopauzy</a:t>
            </a:r>
            <a:r>
              <a:rPr lang="en-US" dirty="0" smtClean="0"/>
              <a:t> – </a:t>
            </a:r>
          </a:p>
          <a:p>
            <a:pPr>
              <a:lnSpc>
                <a:spcPct val="120000"/>
              </a:lnSpc>
              <a:defRPr>
                <a:solidFill>
                  <a:srgbClr val="404040"/>
                </a:solidFill>
                <a:latin typeface="Gilroy Regular"/>
                <a:ea typeface="Gilroy Regular"/>
                <a:cs typeface="Gilroy Regular"/>
                <a:sym typeface="Gilroy Regular"/>
              </a:defRPr>
            </a:pPr>
            <a:r>
              <a:rPr lang="en-US" dirty="0" err="1"/>
              <a:t>n</a:t>
            </a:r>
            <a:r>
              <a:rPr lang="en-US" dirty="0" err="1" smtClean="0"/>
              <a:t>ávaly</a:t>
            </a:r>
            <a:r>
              <a:rPr lang="en-US" dirty="0" smtClean="0"/>
              <a:t> </a:t>
            </a:r>
            <a:r>
              <a:rPr lang="en-US" dirty="0" err="1" smtClean="0"/>
              <a:t>horúčavy</a:t>
            </a:r>
            <a:r>
              <a:rPr lang="en-US" dirty="0" smtClean="0"/>
              <a:t> a </a:t>
            </a:r>
            <a:r>
              <a:rPr lang="en-US" dirty="0" err="1" smtClean="0"/>
              <a:t>nočné</a:t>
            </a:r>
            <a:r>
              <a:rPr lang="en-US" dirty="0" smtClean="0"/>
              <a:t> </a:t>
            </a:r>
            <a:r>
              <a:rPr lang="en-US" dirty="0" err="1" smtClean="0"/>
              <a:t>potenie</a:t>
            </a:r>
            <a:r>
              <a:rPr lang="en-US" dirty="0" smtClean="0"/>
              <a:t> – </a:t>
            </a:r>
          </a:p>
          <a:p>
            <a:pPr>
              <a:lnSpc>
                <a:spcPct val="120000"/>
              </a:lnSpc>
              <a:defRPr>
                <a:solidFill>
                  <a:srgbClr val="404040"/>
                </a:solidFill>
                <a:latin typeface="Gilroy Regular"/>
                <a:ea typeface="Gilroy Regular"/>
                <a:cs typeface="Gilroy Regular"/>
                <a:sym typeface="Gilroy Regular"/>
              </a:defRPr>
            </a:pPr>
            <a:r>
              <a:rPr lang="en-US" dirty="0" err="1" smtClean="0"/>
              <a:t>až</a:t>
            </a:r>
            <a:r>
              <a:rPr lang="en-US" dirty="0" smtClean="0"/>
              <a:t> 70% </a:t>
            </a:r>
            <a:r>
              <a:rPr lang="en-US" dirty="0" err="1" smtClean="0"/>
              <a:t>žien</a:t>
            </a:r>
            <a:r>
              <a:rPr lang="en-US" dirty="0" smtClean="0"/>
              <a:t> </a:t>
            </a:r>
            <a:r>
              <a:rPr lang="en-US" dirty="0" err="1" smtClean="0"/>
              <a:t>má</a:t>
            </a:r>
            <a:r>
              <a:rPr lang="en-US" dirty="0" smtClean="0"/>
              <a:t> </a:t>
            </a:r>
            <a:r>
              <a:rPr lang="en-US" dirty="0" err="1" smtClean="0"/>
              <a:t>tieto</a:t>
            </a:r>
            <a:r>
              <a:rPr lang="en-US" dirty="0" smtClean="0"/>
              <a:t> </a:t>
            </a:r>
            <a:r>
              <a:rPr lang="en-US" dirty="0" err="1" smtClean="0"/>
              <a:t>pocity</a:t>
            </a:r>
            <a:r>
              <a:rPr lang="en-US" dirty="0" smtClean="0"/>
              <a:t> v </a:t>
            </a:r>
            <a:r>
              <a:rPr lang="en-US" dirty="0" err="1" smtClean="0"/>
              <a:t>období</a:t>
            </a:r>
            <a:r>
              <a:rPr lang="en-US" dirty="0" smtClean="0"/>
              <a:t> </a:t>
            </a:r>
            <a:r>
              <a:rPr lang="en-US" dirty="0" err="1" smtClean="0"/>
              <a:t>hormonálnych</a:t>
            </a:r>
            <a:r>
              <a:rPr lang="en-US" dirty="0" smtClean="0"/>
              <a:t> </a:t>
            </a:r>
            <a:r>
              <a:rPr lang="en-US" dirty="0" err="1" smtClean="0"/>
              <a:t>zmien</a:t>
            </a:r>
            <a:r>
              <a:rPr dirty="0" smtClean="0"/>
              <a:t> </a:t>
            </a:r>
            <a:r>
              <a:rPr lang="en-US" dirty="0" smtClean="0"/>
              <a:t>v </a:t>
            </a:r>
            <a:r>
              <a:rPr lang="en-US" dirty="0" err="1" smtClean="0"/>
              <a:t>organizme</a:t>
            </a:r>
            <a:r>
              <a:rPr dirty="0" smtClean="0"/>
              <a:t>**</a:t>
            </a:r>
            <a:endParaRPr dirty="0"/>
          </a:p>
        </p:txBody>
      </p:sp>
      <p:sp>
        <p:nvSpPr>
          <p:cNvPr id="193" name="Google Shape;65;p15"/>
          <p:cNvSpPr txBox="1"/>
          <p:nvPr/>
        </p:nvSpPr>
        <p:spPr>
          <a:xfrm>
            <a:off x="4857343" y="1414277"/>
            <a:ext cx="4120270" cy="12790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1" tIns="91421" rIns="91421" bIns="91421">
            <a:normAutofit/>
          </a:bodyPr>
          <a:lstStyle/>
          <a:p>
            <a:pPr>
              <a:lnSpc>
                <a:spcPct val="120000"/>
              </a:lnSpc>
              <a:defRPr>
                <a:solidFill>
                  <a:srgbClr val="CB3E6F"/>
                </a:solidFill>
                <a:latin typeface="Gilroy Bold"/>
                <a:ea typeface="Gilroy Bold"/>
                <a:cs typeface="Gilroy Bold"/>
                <a:sym typeface="Gilroy Bold"/>
              </a:defRPr>
            </a:pPr>
            <a:r>
              <a:rPr lang="en-US" dirty="0" err="1" smtClean="0"/>
              <a:t>Predmenštruakčný</a:t>
            </a:r>
            <a:r>
              <a:rPr lang="en-US" dirty="0" smtClean="0"/>
              <a:t> </a:t>
            </a:r>
            <a:r>
              <a:rPr lang="en-US" dirty="0" err="1" smtClean="0"/>
              <a:t>syndróm</a:t>
            </a:r>
            <a:r>
              <a:rPr lang="en-US" dirty="0" smtClean="0"/>
              <a:t> (PMS</a:t>
            </a:r>
            <a:r>
              <a:rPr dirty="0" smtClean="0"/>
              <a:t>)</a:t>
            </a:r>
            <a:r>
              <a:rPr dirty="0" smtClean="0">
                <a:solidFill>
                  <a:srgbClr val="404040"/>
                </a:solidFill>
              </a:rPr>
              <a:t> </a:t>
            </a:r>
            <a:endParaRPr dirty="0">
              <a:solidFill>
                <a:srgbClr val="404040"/>
              </a:solidFill>
            </a:endParaRPr>
          </a:p>
          <a:p>
            <a:pPr>
              <a:lnSpc>
                <a:spcPct val="120000"/>
              </a:lnSpc>
              <a:defRPr>
                <a:solidFill>
                  <a:srgbClr val="404040"/>
                </a:solidFill>
                <a:latin typeface="Gilroy Regular"/>
                <a:ea typeface="Gilroy Regular"/>
                <a:cs typeface="Gilroy Regular"/>
                <a:sym typeface="Gilroy Regular"/>
              </a:defRPr>
            </a:pPr>
            <a:r>
              <a:rPr lang="en-US" dirty="0" err="1" smtClean="0"/>
              <a:t>Viac</a:t>
            </a:r>
            <a:r>
              <a:rPr lang="en-US" dirty="0" smtClean="0"/>
              <a:t> </a:t>
            </a:r>
            <a:r>
              <a:rPr lang="en-US" dirty="0" err="1" smtClean="0"/>
              <a:t>ako</a:t>
            </a:r>
            <a:r>
              <a:rPr dirty="0" smtClean="0"/>
              <a:t> </a:t>
            </a:r>
            <a:r>
              <a:rPr dirty="0"/>
              <a:t>90</a:t>
            </a:r>
            <a:r>
              <a:rPr dirty="0" smtClean="0"/>
              <a:t>%</a:t>
            </a:r>
            <a:r>
              <a:rPr lang="en-US" dirty="0" smtClean="0"/>
              <a:t> </a:t>
            </a:r>
            <a:r>
              <a:rPr lang="en-US" dirty="0" err="1" smtClean="0"/>
              <a:t>žien</a:t>
            </a:r>
            <a:r>
              <a:rPr lang="en-US" dirty="0" smtClean="0"/>
              <a:t> </a:t>
            </a:r>
            <a:r>
              <a:rPr lang="en-US" dirty="0" err="1" smtClean="0"/>
              <a:t>má</a:t>
            </a:r>
            <a:r>
              <a:rPr lang="en-US" dirty="0" smtClean="0"/>
              <a:t> </a:t>
            </a:r>
            <a:r>
              <a:rPr lang="en-US" dirty="0" err="1" smtClean="0"/>
              <a:t>predmenštruačné</a:t>
            </a:r>
            <a:r>
              <a:rPr lang="en-US" dirty="0" smtClean="0"/>
              <a:t> </a:t>
            </a:r>
            <a:r>
              <a:rPr lang="en-US" dirty="0" err="1" smtClean="0"/>
              <a:t>symptómy</a:t>
            </a:r>
            <a:r>
              <a:rPr dirty="0" smtClean="0"/>
              <a:t>*</a:t>
            </a:r>
            <a:endParaRPr dirty="0"/>
          </a:p>
        </p:txBody>
      </p:sp>
      <p:pic>
        <p:nvPicPr>
          <p:cNvPr id="194" name="darius-bashar-xMNel_otvWs-unsplash.jpg" descr="darius-bashar-xMNel_otvWs-unsplash.jpg"/>
          <p:cNvPicPr>
            <a:picLocks noChangeAspect="1"/>
          </p:cNvPicPr>
          <p:nvPr/>
        </p:nvPicPr>
        <p:blipFill>
          <a:blip r:embed="rId4">
            <a:extLst/>
          </a:blip>
          <a:srcRect t="2520" b="4605"/>
          <a:stretch>
            <a:fillRect/>
          </a:stretch>
        </p:blipFill>
        <p:spPr>
          <a:xfrm>
            <a:off x="-5706" y="-2166"/>
            <a:ext cx="3695229" cy="5147832"/>
          </a:xfrm>
          <a:prstGeom prst="rect">
            <a:avLst/>
          </a:prstGeom>
          <a:ln w="12700">
            <a:miter lim="400000"/>
          </a:ln>
        </p:spPr>
      </p:pic>
      <p:sp>
        <p:nvSpPr>
          <p:cNvPr id="195" name="Также к снижению…"/>
          <p:cNvSpPr txBox="1">
            <a:spLocks noGrp="1"/>
          </p:cNvSpPr>
          <p:nvPr>
            <p:ph type="title"/>
          </p:nvPr>
        </p:nvSpPr>
        <p:spPr>
          <a:xfrm>
            <a:off x="3943048" y="308600"/>
            <a:ext cx="5450494" cy="1251887"/>
          </a:xfrm>
          <a:prstGeom prst="rect">
            <a:avLst/>
          </a:prstGeom>
        </p:spPr>
        <p:txBody>
          <a:bodyPr lIns="91421" tIns="91421" rIns="91421" bIns="91421" anchor="t">
            <a:normAutofit/>
          </a:bodyPr>
          <a:lstStyle/>
          <a:p>
            <a:pPr algn="l">
              <a:lnSpc>
                <a:spcPct val="90000"/>
              </a:lnSpc>
              <a:defRPr sz="2800">
                <a:solidFill>
                  <a:srgbClr val="CB3E6F"/>
                </a:solidFill>
                <a:latin typeface="Gilroy Bold"/>
                <a:ea typeface="Gilroy Bold"/>
                <a:cs typeface="Gilroy Bold"/>
                <a:sym typeface="Gilroy Bold"/>
              </a:defRPr>
            </a:pPr>
            <a:r>
              <a:rPr lang="en-US" dirty="0" err="1" smtClean="0"/>
              <a:t>Takže</a:t>
            </a:r>
            <a:r>
              <a:rPr lang="en-US" dirty="0" smtClean="0"/>
              <a:t> </a:t>
            </a:r>
            <a:r>
              <a:rPr lang="en-US" dirty="0" err="1" smtClean="0"/>
              <a:t>zníženie</a:t>
            </a:r>
            <a:r>
              <a:rPr lang="en-US" dirty="0" smtClean="0"/>
              <a:t> </a:t>
            </a:r>
            <a:r>
              <a:rPr lang="en-US" dirty="0" err="1" smtClean="0"/>
              <a:t>libida</a:t>
            </a:r>
            <a:r>
              <a:rPr lang="en-US" dirty="0" smtClean="0"/>
              <a:t> </a:t>
            </a:r>
            <a:r>
              <a:rPr lang="en-US" dirty="0" err="1" smtClean="0"/>
              <a:t>prináša</a:t>
            </a:r>
            <a:r>
              <a:rPr lang="en-US" dirty="0" smtClean="0"/>
              <a:t>:</a:t>
            </a:r>
            <a:endParaRPr dirty="0"/>
          </a:p>
        </p:txBody>
      </p:sp>
      <p:pic>
        <p:nvPicPr>
          <p:cNvPr id="196" name="Рисунок 2" descr="Рисунок 2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050467" y="1541437"/>
            <a:ext cx="692187" cy="692187"/>
          </a:xfrm>
          <a:prstGeom prst="rect">
            <a:avLst/>
          </a:prstGeom>
          <a:ln w="12700">
            <a:miter lim="400000"/>
          </a:ln>
        </p:spPr>
      </p:pic>
      <p:pic>
        <p:nvPicPr>
          <p:cNvPr id="197" name="Рисунок 3" descr="Рисунок 3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050467" y="2707755"/>
            <a:ext cx="685836" cy="69218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F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we-vibe-toys-4S4hB8iFFoY-unsplash.jpg" descr="we-vibe-toys-4S4hB8iFFoY-unsplash.jpg"/>
          <p:cNvPicPr>
            <a:picLocks noChangeAspect="1"/>
          </p:cNvPicPr>
          <p:nvPr/>
        </p:nvPicPr>
        <p:blipFill>
          <a:blip r:embed="rId3">
            <a:extLst/>
          </a:blip>
          <a:srcRect t="4453" r="4579"/>
          <a:stretch>
            <a:fillRect/>
          </a:stretch>
        </p:blipFill>
        <p:spPr>
          <a:xfrm>
            <a:off x="5639903" y="-70338"/>
            <a:ext cx="3518164" cy="5284182"/>
          </a:xfrm>
          <a:prstGeom prst="rect">
            <a:avLst/>
          </a:prstGeom>
          <a:ln w="12700">
            <a:miter lim="400000"/>
          </a:ln>
        </p:spPr>
      </p:pic>
      <p:pic>
        <p:nvPicPr>
          <p:cNvPr id="200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013700" y="4782532"/>
            <a:ext cx="812800" cy="203777"/>
          </a:xfrm>
          <a:prstGeom prst="rect">
            <a:avLst/>
          </a:prstGeom>
          <a:ln w="12700">
            <a:miter lim="400000"/>
          </a:ln>
        </p:spPr>
      </p:pic>
      <p:sp>
        <p:nvSpPr>
          <p:cNvPr id="201" name="Google Shape;65;p15"/>
          <p:cNvSpPr txBox="1"/>
          <p:nvPr/>
        </p:nvSpPr>
        <p:spPr>
          <a:xfrm>
            <a:off x="336248" y="1250410"/>
            <a:ext cx="4235752" cy="27453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1" tIns="91421" rIns="91421" bIns="91421">
            <a:spAutoFit/>
          </a:bodyPr>
          <a:lstStyle/>
          <a:p>
            <a:pPr>
              <a:lnSpc>
                <a:spcPct val="130000"/>
              </a:lnSpc>
              <a:defRPr sz="1600">
                <a:solidFill>
                  <a:srgbClr val="404040"/>
                </a:solidFill>
                <a:latin typeface="Gilroy Bold"/>
                <a:ea typeface="Gilroy Bold"/>
                <a:cs typeface="Gilroy Bold"/>
                <a:sym typeface="Gilroy Bold"/>
              </a:defRPr>
            </a:pPr>
            <a:r>
              <a:rPr lang="en-US" dirty="0" err="1" smtClean="0"/>
              <a:t>Ako</a:t>
            </a:r>
            <a:r>
              <a:rPr lang="en-US" dirty="0" smtClean="0"/>
              <a:t> </a:t>
            </a:r>
            <a:r>
              <a:rPr lang="en-US" dirty="0" err="1" smtClean="0"/>
              <a:t>hormonálne</a:t>
            </a:r>
            <a:r>
              <a:rPr lang="en-US" dirty="0" smtClean="0"/>
              <a:t> </a:t>
            </a:r>
            <a:r>
              <a:rPr lang="en-US" dirty="0" err="1" smtClean="0"/>
              <a:t>zmeny</a:t>
            </a:r>
            <a:r>
              <a:rPr lang="en-US" dirty="0" smtClean="0"/>
              <a:t> </a:t>
            </a:r>
            <a:r>
              <a:rPr lang="en-US" dirty="0" err="1" smtClean="0"/>
              <a:t>ovplyvňujú</a:t>
            </a:r>
            <a:r>
              <a:rPr lang="en-US" dirty="0" smtClean="0"/>
              <a:t> </a:t>
            </a:r>
            <a:r>
              <a:rPr lang="en-US" dirty="0" err="1" smtClean="0"/>
              <a:t>sexuálnu</a:t>
            </a:r>
            <a:r>
              <a:rPr lang="en-US" dirty="0" smtClean="0"/>
              <a:t> </a:t>
            </a:r>
            <a:r>
              <a:rPr lang="en-US" dirty="0" err="1" smtClean="0"/>
              <a:t>aktivitu</a:t>
            </a:r>
            <a:r>
              <a:rPr lang="en-US" dirty="0" smtClean="0"/>
              <a:t> </a:t>
            </a:r>
            <a:r>
              <a:rPr lang="en-US" dirty="0" err="1" smtClean="0"/>
              <a:t>ženy</a:t>
            </a:r>
            <a:r>
              <a:rPr dirty="0" smtClean="0"/>
              <a:t>:</a:t>
            </a:r>
            <a:endParaRPr dirty="0"/>
          </a:p>
          <a:p>
            <a:pPr>
              <a:lnSpc>
                <a:spcPct val="130000"/>
              </a:lnSpc>
              <a:defRPr sz="1600">
                <a:solidFill>
                  <a:srgbClr val="404040"/>
                </a:solidFill>
                <a:latin typeface="Gilroy Regular"/>
                <a:ea typeface="Gilroy Regular"/>
                <a:cs typeface="Gilroy Regular"/>
                <a:sym typeface="Gilroy Regular"/>
              </a:defRPr>
            </a:pPr>
            <a:endParaRPr dirty="0"/>
          </a:p>
          <a:p>
            <a:pPr>
              <a:lnSpc>
                <a:spcPct val="130000"/>
              </a:lnSpc>
              <a:defRPr sz="1600">
                <a:solidFill>
                  <a:srgbClr val="404040"/>
                </a:solidFill>
                <a:latin typeface="Gilroy Regular"/>
                <a:ea typeface="Gilroy Regular"/>
                <a:cs typeface="Gilroy Regular"/>
                <a:sym typeface="Gilroy Regular"/>
              </a:defRPr>
            </a:pPr>
            <a:r>
              <a:rPr lang="en-US" dirty="0" err="1" smtClean="0"/>
              <a:t>Dôležitú</a:t>
            </a:r>
            <a:r>
              <a:rPr lang="en-US" dirty="0" smtClean="0"/>
              <a:t> </a:t>
            </a:r>
            <a:r>
              <a:rPr lang="en-US" dirty="0" err="1" smtClean="0"/>
              <a:t>úlohu</a:t>
            </a:r>
            <a:r>
              <a:rPr lang="en-US" dirty="0" smtClean="0"/>
              <a:t> </a:t>
            </a:r>
            <a:r>
              <a:rPr lang="en-US" dirty="0" err="1" smtClean="0"/>
              <a:t>pri</a:t>
            </a:r>
            <a:r>
              <a:rPr lang="en-US" dirty="0" smtClean="0"/>
              <a:t> </a:t>
            </a:r>
            <a:r>
              <a:rPr lang="en-US" dirty="0" err="1" smtClean="0"/>
              <a:t>prebúdzaní</a:t>
            </a:r>
            <a:r>
              <a:rPr lang="en-US" dirty="0" smtClean="0"/>
              <a:t> </a:t>
            </a:r>
            <a:r>
              <a:rPr lang="en-US" dirty="0" err="1" smtClean="0"/>
              <a:t>túžby</a:t>
            </a:r>
            <a:r>
              <a:rPr lang="en-US" dirty="0" smtClean="0"/>
              <a:t> a </a:t>
            </a:r>
            <a:r>
              <a:rPr lang="en-US" dirty="0" err="1" smtClean="0"/>
              <a:t>príťažlivosti</a:t>
            </a:r>
            <a:r>
              <a:rPr lang="en-US" dirty="0" smtClean="0"/>
              <a:t> </a:t>
            </a:r>
            <a:r>
              <a:rPr lang="en-US" dirty="0" err="1" smtClean="0"/>
              <a:t>zohrávajú</a:t>
            </a:r>
            <a:r>
              <a:rPr lang="en-US" dirty="0" smtClean="0"/>
              <a:t> </a:t>
            </a:r>
            <a:r>
              <a:rPr lang="en-US" dirty="0" err="1" smtClean="0"/>
              <a:t>ženské</a:t>
            </a:r>
            <a:r>
              <a:rPr lang="en-US" dirty="0" smtClean="0"/>
              <a:t> </a:t>
            </a:r>
            <a:r>
              <a:rPr lang="en-US" dirty="0" err="1" smtClean="0"/>
              <a:t>hormóny</a:t>
            </a:r>
            <a:r>
              <a:rPr lang="en-US" dirty="0" smtClean="0"/>
              <a:t> </a:t>
            </a:r>
            <a:r>
              <a:rPr lang="en-US" b="1" dirty="0" err="1" smtClean="0">
                <a:solidFill>
                  <a:srgbClr val="CB3E6F"/>
                </a:solidFill>
                <a:latin typeface="Gilroy Bold"/>
                <a:sym typeface="Gilroy Bold"/>
              </a:rPr>
              <a:t>estrogény</a:t>
            </a:r>
            <a:r>
              <a:rPr dirty="0" smtClean="0">
                <a:latin typeface="Gilroy Bold"/>
                <a:ea typeface="Gilroy Bold"/>
                <a:cs typeface="Gilroy Bold"/>
                <a:sym typeface="Gilroy Bold"/>
              </a:rPr>
              <a:t> </a:t>
            </a:r>
            <a:r>
              <a:rPr dirty="0" smtClean="0"/>
              <a:t>(</a:t>
            </a:r>
            <a:r>
              <a:rPr lang="en-US" dirty="0" err="1" smtClean="0"/>
              <a:t>najaktívnejší</a:t>
            </a:r>
            <a:r>
              <a:rPr lang="en-US" dirty="0" smtClean="0"/>
              <a:t> z </a:t>
            </a:r>
            <a:r>
              <a:rPr lang="en-US" dirty="0" err="1" smtClean="0"/>
              <a:t>nich</a:t>
            </a:r>
            <a:r>
              <a:rPr lang="en-US" dirty="0" smtClean="0"/>
              <a:t> </a:t>
            </a:r>
            <a:r>
              <a:rPr dirty="0" smtClean="0"/>
              <a:t>— </a:t>
            </a:r>
            <a:r>
              <a:rPr lang="en-US" dirty="0" smtClean="0"/>
              <a:t>estradiol</a:t>
            </a:r>
            <a:r>
              <a:rPr dirty="0" smtClean="0"/>
              <a:t>) </a:t>
            </a:r>
            <a:r>
              <a:rPr lang="en-US" dirty="0" smtClean="0"/>
              <a:t>a </a:t>
            </a:r>
            <a:r>
              <a:rPr lang="en-US" dirty="0" err="1" smtClean="0"/>
              <a:t>mužské</a:t>
            </a:r>
            <a:r>
              <a:rPr lang="en-US" dirty="0" smtClean="0"/>
              <a:t> </a:t>
            </a:r>
            <a:r>
              <a:rPr lang="en-US" dirty="0" err="1" smtClean="0"/>
              <a:t>hormóny</a:t>
            </a:r>
            <a:r>
              <a:rPr lang="en-US" dirty="0" smtClean="0"/>
              <a:t> </a:t>
            </a:r>
            <a:r>
              <a:rPr b="1" dirty="0" err="1" smtClean="0">
                <a:solidFill>
                  <a:srgbClr val="CB3E6F"/>
                </a:solidFill>
                <a:latin typeface="Gilroy Bold"/>
                <a:ea typeface="Gilroy Bold"/>
                <a:cs typeface="Gilroy Bold"/>
                <a:sym typeface="Gilroy Bold"/>
              </a:rPr>
              <a:t>а</a:t>
            </a:r>
            <a:r>
              <a:rPr lang="en-US" b="1" dirty="0" err="1" smtClean="0">
                <a:solidFill>
                  <a:srgbClr val="CB3E6F"/>
                </a:solidFill>
                <a:latin typeface="Gilroy Bold"/>
                <a:ea typeface="Gilroy Bold"/>
                <a:cs typeface="Gilroy Bold"/>
                <a:sym typeface="Gilroy Bold"/>
              </a:rPr>
              <a:t>ndrog</a:t>
            </a:r>
            <a:r>
              <a:rPr lang="en-US" b="1" dirty="0" err="1" smtClean="0">
                <a:solidFill>
                  <a:srgbClr val="CB3E6F"/>
                </a:solidFill>
                <a:latin typeface="Gilroy Bold"/>
                <a:ea typeface="Gilroy Bold"/>
                <a:cs typeface="Gilroy Bold"/>
                <a:sym typeface="Gilroy Bold"/>
              </a:rPr>
              <a:t>ény</a:t>
            </a:r>
            <a:r>
              <a:rPr dirty="0" smtClean="0"/>
              <a:t> (</a:t>
            </a:r>
            <a:r>
              <a:rPr lang="en-US" dirty="0" err="1" smtClean="0"/>
              <a:t>kľúčom</a:t>
            </a:r>
            <a:r>
              <a:rPr dirty="0" smtClean="0"/>
              <a:t> </a:t>
            </a:r>
            <a:r>
              <a:rPr dirty="0"/>
              <a:t>— </a:t>
            </a:r>
            <a:r>
              <a:rPr lang="en-US" dirty="0" err="1" smtClean="0"/>
              <a:t>testosterón</a:t>
            </a:r>
            <a:r>
              <a:rPr dirty="0" smtClean="0"/>
              <a:t>). </a:t>
            </a:r>
            <a:endParaRPr dirty="0"/>
          </a:p>
        </p:txBody>
      </p:sp>
      <p:sp>
        <p:nvSpPr>
          <p:cNvPr id="202" name="Google Shape;65;p15"/>
          <p:cNvSpPr txBox="1"/>
          <p:nvPr/>
        </p:nvSpPr>
        <p:spPr>
          <a:xfrm>
            <a:off x="310845" y="352578"/>
            <a:ext cx="3324453" cy="5427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1" tIns="91421" rIns="91421" bIns="91421">
            <a:spAutoFit/>
          </a:bodyPr>
          <a:lstStyle>
            <a:lvl1pPr>
              <a:lnSpc>
                <a:spcPct val="80000"/>
              </a:lnSpc>
              <a:defRPr sz="2800" b="1">
                <a:solidFill>
                  <a:srgbClr val="CB3E6E"/>
                </a:solidFill>
                <a:latin typeface="Gilroy Bold"/>
                <a:ea typeface="Gilroy Bold"/>
                <a:cs typeface="Gilroy Bold"/>
                <a:sym typeface="Gilroy Bold"/>
              </a:defRPr>
            </a:lvl1pPr>
          </a:lstStyle>
          <a:p>
            <a:r>
              <a:rPr lang="en-US" dirty="0" err="1" smtClean="0"/>
              <a:t>Úloha</a:t>
            </a:r>
            <a:r>
              <a:rPr lang="en-US" dirty="0" smtClean="0"/>
              <a:t> </a:t>
            </a:r>
            <a:r>
              <a:rPr lang="en-US" dirty="0" err="1" smtClean="0"/>
              <a:t>hormónov</a:t>
            </a:r>
            <a:endParaRPr dirty="0"/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Simple Light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Simple 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Simple Light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Simple 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240</TotalTime>
  <Words>2470</Words>
  <Application>Microsoft Office PowerPoint</Application>
  <PresentationFormat>On-screen Show (16:9)</PresentationFormat>
  <Paragraphs>238</Paragraphs>
  <Slides>28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4" baseType="lpstr">
      <vt:lpstr>Arial</vt:lpstr>
      <vt:lpstr>Gilroy Black</vt:lpstr>
      <vt:lpstr>Gilroy Bold</vt:lpstr>
      <vt:lpstr>Gilroy Regular</vt:lpstr>
      <vt:lpstr>Times New Roman</vt:lpstr>
      <vt:lpstr>Simple Light</vt:lpstr>
      <vt:lpstr>Prebudenie túžby</vt:lpstr>
      <vt:lpstr>PowerPoint Presentation</vt:lpstr>
      <vt:lpstr>PowerPoint Presentation</vt:lpstr>
      <vt:lpstr>Už žiadny sex:  čo znepokojuje ženskú polovicu ľudstva</vt:lpstr>
      <vt:lpstr>PowerPoint Presentation</vt:lpstr>
      <vt:lpstr>Aké problémy v sexuálnom živote najčastejšie trápia ženy:</vt:lpstr>
      <vt:lpstr>Zníženie libida sa môže objaviť v dôsledku:</vt:lpstr>
      <vt:lpstr>Takže zníženie libida prináša:</vt:lpstr>
      <vt:lpstr>PowerPoint Presentation</vt:lpstr>
      <vt:lpstr>PowerPoint Presentation</vt:lpstr>
      <vt:lpstr>PowerPoint Presentation</vt:lpstr>
      <vt:lpstr>Prírodná receptúra  pre bohatý život,  plný potešenia</vt:lpstr>
      <vt:lpstr>Libidextra Women:  inovatívna forma uvoľňovania</vt:lpstr>
      <vt:lpstr>Čo je vo vnútri?</vt:lpstr>
      <vt:lpstr>                            —  patentovaný extract zo senovky gréckej pre sexuálne zdravie a zmiernenie príznakov menopauzy</vt:lpstr>
      <vt:lpstr>PowerPoint Presentation</vt:lpstr>
      <vt:lpstr>Patentovaný extrakt  LibifemTM — finalista  súťaže NutraIngredients-  Asia Award v roku 2022 </vt:lpstr>
      <vt:lpstr>Olej z damašskej ruže —  elixír vášne</vt:lpstr>
      <vt:lpstr>Olej z pupalky dvojročnej</vt:lpstr>
      <vt:lpstr>Formula Libidextra Women posilnená:</vt:lpstr>
      <vt:lpstr>Libidextra Women</vt:lpstr>
      <vt:lpstr>Produkt na báze prírodných zložiek, ktorý má výsledky  pri užívaní ako kúra</vt:lpstr>
      <vt:lpstr>Libidextra Women </vt:lpstr>
      <vt:lpstr>Libidextra Women  je určený pre ženy, ktoré:</vt:lpstr>
      <vt:lpstr>PowerPoint Presentation</vt:lpstr>
      <vt:lpstr>Libidextra Women</vt:lpstr>
      <vt:lpstr>Dvojnásobný účinok</vt:lpstr>
      <vt:lpstr>Prebudenie túžby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Prebudenie túžby</dc:title>
  <dc:creator>Monika Mazanova</dc:creator>
  <cp:lastModifiedBy>Monika Mazanova</cp:lastModifiedBy>
  <cp:revision>29</cp:revision>
  <dcterms:modified xsi:type="dcterms:W3CDTF">2022-11-01T21:08:00Z</dcterms:modified>
</cp:coreProperties>
</file>